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  <p:sldMasterId id="2147483703" r:id="rId2"/>
    <p:sldMasterId id="2147483708" r:id="rId3"/>
  </p:sldMasterIdLst>
  <p:notesMasterIdLst>
    <p:notesMasterId r:id="rId162"/>
  </p:notesMasterIdLst>
  <p:handoutMasterIdLst>
    <p:handoutMasterId r:id="rId163"/>
  </p:handoutMasterIdLst>
  <p:sldIdLst>
    <p:sldId id="569" r:id="rId4"/>
    <p:sldId id="572" r:id="rId5"/>
    <p:sldId id="567" r:id="rId6"/>
    <p:sldId id="575" r:id="rId7"/>
    <p:sldId id="392" r:id="rId8"/>
    <p:sldId id="559" r:id="rId9"/>
    <p:sldId id="570" r:id="rId10"/>
    <p:sldId id="560" r:id="rId11"/>
    <p:sldId id="561" r:id="rId12"/>
    <p:sldId id="562" r:id="rId13"/>
    <p:sldId id="563" r:id="rId14"/>
    <p:sldId id="564" r:id="rId15"/>
    <p:sldId id="565" r:id="rId16"/>
    <p:sldId id="566" r:id="rId17"/>
    <p:sldId id="533" r:id="rId18"/>
    <p:sldId id="409" r:id="rId19"/>
    <p:sldId id="574" r:id="rId20"/>
    <p:sldId id="523" r:id="rId21"/>
    <p:sldId id="410" r:id="rId22"/>
    <p:sldId id="412" r:id="rId23"/>
    <p:sldId id="577" r:id="rId24"/>
    <p:sldId id="578" r:id="rId25"/>
    <p:sldId id="584" r:id="rId26"/>
    <p:sldId id="585" r:id="rId27"/>
    <p:sldId id="581" r:id="rId28"/>
    <p:sldId id="583" r:id="rId29"/>
    <p:sldId id="586" r:id="rId30"/>
    <p:sldId id="416" r:id="rId31"/>
    <p:sldId id="415" r:id="rId32"/>
    <p:sldId id="417" r:id="rId33"/>
    <p:sldId id="418" r:id="rId34"/>
    <p:sldId id="587" r:id="rId35"/>
    <p:sldId id="420" r:id="rId36"/>
    <p:sldId id="421" r:id="rId37"/>
    <p:sldId id="423" r:id="rId38"/>
    <p:sldId id="413" r:id="rId39"/>
    <p:sldId id="525" r:id="rId40"/>
    <p:sldId id="542" r:id="rId41"/>
    <p:sldId id="576" r:id="rId42"/>
    <p:sldId id="487" r:id="rId43"/>
    <p:sldId id="425" r:id="rId44"/>
    <p:sldId id="424" r:id="rId45"/>
    <p:sldId id="452" r:id="rId46"/>
    <p:sldId id="453" r:id="rId47"/>
    <p:sldId id="440" r:id="rId48"/>
    <p:sldId id="441" r:id="rId49"/>
    <p:sldId id="443" r:id="rId50"/>
    <p:sldId id="426" r:id="rId51"/>
    <p:sldId id="446" r:id="rId52"/>
    <p:sldId id="444" r:id="rId53"/>
    <p:sldId id="428" r:id="rId54"/>
    <p:sldId id="588" r:id="rId55"/>
    <p:sldId id="592" r:id="rId56"/>
    <p:sldId id="448" r:id="rId57"/>
    <p:sldId id="465" r:id="rId58"/>
    <p:sldId id="449" r:id="rId59"/>
    <p:sldId id="429" r:id="rId60"/>
    <p:sldId id="445" r:id="rId61"/>
    <p:sldId id="593" r:id="rId62"/>
    <p:sldId id="598" r:id="rId63"/>
    <p:sldId id="599" r:id="rId64"/>
    <p:sldId id="600" r:id="rId65"/>
    <p:sldId id="460" r:id="rId66"/>
    <p:sldId id="461" r:id="rId67"/>
    <p:sldId id="526" r:id="rId68"/>
    <p:sldId id="462" r:id="rId69"/>
    <p:sldId id="466" r:id="rId70"/>
    <p:sldId id="438" r:id="rId71"/>
    <p:sldId id="451" r:id="rId72"/>
    <p:sldId id="450" r:id="rId73"/>
    <p:sldId id="459" r:id="rId74"/>
    <p:sldId id="458" r:id="rId75"/>
    <p:sldId id="488" r:id="rId76"/>
    <p:sldId id="489" r:id="rId77"/>
    <p:sldId id="467" r:id="rId78"/>
    <p:sldId id="545" r:id="rId79"/>
    <p:sldId id="463" r:id="rId80"/>
    <p:sldId id="456" r:id="rId81"/>
    <p:sldId id="419" r:id="rId82"/>
    <p:sldId id="472" r:id="rId83"/>
    <p:sldId id="473" r:id="rId84"/>
    <p:sldId id="474" r:id="rId85"/>
    <p:sldId id="475" r:id="rId86"/>
    <p:sldId id="437" r:id="rId87"/>
    <p:sldId id="469" r:id="rId88"/>
    <p:sldId id="478" r:id="rId89"/>
    <p:sldId id="476" r:id="rId90"/>
    <p:sldId id="480" r:id="rId91"/>
    <p:sldId id="481" r:id="rId92"/>
    <p:sldId id="482" r:id="rId93"/>
    <p:sldId id="483" r:id="rId94"/>
    <p:sldId id="484" r:id="rId95"/>
    <p:sldId id="479" r:id="rId96"/>
    <p:sldId id="485" r:id="rId97"/>
    <p:sldId id="603" r:id="rId98"/>
    <p:sldId id="604" r:id="rId99"/>
    <p:sldId id="605" r:id="rId100"/>
    <p:sldId id="490" r:id="rId101"/>
    <p:sldId id="524" r:id="rId102"/>
    <p:sldId id="494" r:id="rId103"/>
    <p:sldId id="496" r:id="rId104"/>
    <p:sldId id="501" r:id="rId105"/>
    <p:sldId id="500" r:id="rId106"/>
    <p:sldId id="503" r:id="rId107"/>
    <p:sldId id="504" r:id="rId108"/>
    <p:sldId id="505" r:id="rId109"/>
    <p:sldId id="506" r:id="rId110"/>
    <p:sldId id="591" r:id="rId111"/>
    <p:sldId id="607" r:id="rId112"/>
    <p:sldId id="530" r:id="rId113"/>
    <p:sldId id="510" r:id="rId114"/>
    <p:sldId id="509" r:id="rId115"/>
    <p:sldId id="512" r:id="rId116"/>
    <p:sldId id="546" r:id="rId117"/>
    <p:sldId id="402" r:id="rId118"/>
    <p:sldId id="549" r:id="rId119"/>
    <p:sldId id="399" r:id="rId120"/>
    <p:sldId id="513" r:id="rId121"/>
    <p:sldId id="616" r:id="rId122"/>
    <p:sldId id="514" r:id="rId123"/>
    <p:sldId id="537" r:id="rId124"/>
    <p:sldId id="535" r:id="rId125"/>
    <p:sldId id="520" r:id="rId126"/>
    <p:sldId id="541" r:id="rId127"/>
    <p:sldId id="608" r:id="rId128"/>
    <p:sldId id="610" r:id="rId129"/>
    <p:sldId id="611" r:id="rId130"/>
    <p:sldId id="612" r:id="rId131"/>
    <p:sldId id="613" r:id="rId132"/>
    <p:sldId id="614" r:id="rId133"/>
    <p:sldId id="615" r:id="rId134"/>
    <p:sldId id="571" r:id="rId135"/>
    <p:sldId id="538" r:id="rId136"/>
    <p:sldId id="539" r:id="rId137"/>
    <p:sldId id="540" r:id="rId138"/>
    <p:sldId id="619" r:id="rId139"/>
    <p:sldId id="518" r:id="rId140"/>
    <p:sldId id="609" r:id="rId141"/>
    <p:sldId id="516" r:id="rId142"/>
    <p:sldId id="532" r:id="rId143"/>
    <p:sldId id="398" r:id="rId144"/>
    <p:sldId id="552" r:id="rId145"/>
    <p:sldId id="573" r:id="rId146"/>
    <p:sldId id="384" r:id="rId147"/>
    <p:sldId id="553" r:id="rId148"/>
    <p:sldId id="385" r:id="rId149"/>
    <p:sldId id="557" r:id="rId150"/>
    <p:sldId id="390" r:id="rId151"/>
    <p:sldId id="386" r:id="rId152"/>
    <p:sldId id="522" r:id="rId153"/>
    <p:sldId id="527" r:id="rId154"/>
    <p:sldId id="528" r:id="rId155"/>
    <p:sldId id="547" r:id="rId156"/>
    <p:sldId id="548" r:id="rId157"/>
    <p:sldId id="601" r:id="rId158"/>
    <p:sldId id="602" r:id="rId159"/>
    <p:sldId id="529" r:id="rId160"/>
    <p:sldId id="606" r:id="rId161"/>
  </p:sldIdLst>
  <p:sldSz cx="9144000" cy="5143500" type="screen16x9"/>
  <p:notesSz cx="7099300" cy="102346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>
          <p15:clr>
            <a:srgbClr val="A4A3A4"/>
          </p15:clr>
        </p15:guide>
        <p15:guide id="2" pos="5556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clrMru>
    <a:srgbClr val="000000"/>
    <a:srgbClr val="FFFCF8"/>
    <a:srgbClr val="465281"/>
    <a:srgbClr val="616266"/>
    <a:srgbClr val="DC7D32"/>
    <a:srgbClr val="E8527C"/>
    <a:srgbClr val="F0F050"/>
    <a:srgbClr val="D4D700"/>
    <a:srgbClr val="00925B"/>
    <a:srgbClr val="EFEE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85689" autoAdjust="0"/>
  </p:normalViewPr>
  <p:slideViewPr>
    <p:cSldViewPr>
      <p:cViewPr>
        <p:scale>
          <a:sx n="75" d="100"/>
          <a:sy n="75" d="100"/>
        </p:scale>
        <p:origin x="-1200" y="-216"/>
      </p:cViewPr>
      <p:guideLst>
        <p:guide orient="horz"/>
        <p:guide pos="55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-3918" y="-84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38" Type="http://schemas.openxmlformats.org/officeDocument/2006/relationships/slide" Target="slides/slide135.xml"/><Relationship Id="rId154" Type="http://schemas.openxmlformats.org/officeDocument/2006/relationships/slide" Target="slides/slide151.xml"/><Relationship Id="rId159" Type="http://schemas.openxmlformats.org/officeDocument/2006/relationships/slide" Target="slides/slide156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28" Type="http://schemas.openxmlformats.org/officeDocument/2006/relationships/slide" Target="slides/slide125.xml"/><Relationship Id="rId144" Type="http://schemas.openxmlformats.org/officeDocument/2006/relationships/slide" Target="slides/slide141.xml"/><Relationship Id="rId149" Type="http://schemas.openxmlformats.org/officeDocument/2006/relationships/slide" Target="slides/slide146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165" Type="http://schemas.openxmlformats.org/officeDocument/2006/relationships/viewProps" Target="viewProps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134" Type="http://schemas.openxmlformats.org/officeDocument/2006/relationships/slide" Target="slides/slide131.xml"/><Relationship Id="rId139" Type="http://schemas.openxmlformats.org/officeDocument/2006/relationships/slide" Target="slides/slide13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55" Type="http://schemas.openxmlformats.org/officeDocument/2006/relationships/slide" Target="slides/slide15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slide" Target="slides/slide121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45" Type="http://schemas.openxmlformats.org/officeDocument/2006/relationships/slide" Target="slides/slide142.xml"/><Relationship Id="rId161" Type="http://schemas.openxmlformats.org/officeDocument/2006/relationships/slide" Target="slides/slide158.xml"/><Relationship Id="rId16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30" Type="http://schemas.openxmlformats.org/officeDocument/2006/relationships/slide" Target="slides/slide127.xml"/><Relationship Id="rId135" Type="http://schemas.openxmlformats.org/officeDocument/2006/relationships/slide" Target="slides/slide132.xml"/><Relationship Id="rId143" Type="http://schemas.openxmlformats.org/officeDocument/2006/relationships/slide" Target="slides/slide140.xml"/><Relationship Id="rId148" Type="http://schemas.openxmlformats.org/officeDocument/2006/relationships/slide" Target="slides/slide145.xml"/><Relationship Id="rId151" Type="http://schemas.openxmlformats.org/officeDocument/2006/relationships/slide" Target="slides/slide148.xml"/><Relationship Id="rId156" Type="http://schemas.openxmlformats.org/officeDocument/2006/relationships/slide" Target="slides/slide153.xml"/><Relationship Id="rId16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141" Type="http://schemas.openxmlformats.org/officeDocument/2006/relationships/slide" Target="slides/slide138.xml"/><Relationship Id="rId146" Type="http://schemas.openxmlformats.org/officeDocument/2006/relationships/slide" Target="slides/slide143.xml"/><Relationship Id="rId167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16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52" Type="http://schemas.openxmlformats.org/officeDocument/2006/relationships/slide" Target="slides/slide14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32A433-FFE5-5146-96A2-89A3F87C0D23}" type="datetimeFigureOut">
              <a:rPr lang="fr-FR" smtClean="0"/>
              <a:t>21/08/2018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232D2-6EAB-8746-BAB3-A7F2EC9CD836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4826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9D91F375-ABD4-43B0-95A2-6A338A4A5C04}" type="datetimeFigureOut">
              <a:rPr lang="fr-FR" smtClean="0"/>
              <a:t>21/08/2018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C3EF5842-04F3-4695-8C7E-60D49603CB5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9601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racle.com/javase/8/docs/api/java/lang/doc-files/ValueBased.html" TargetMode="External"/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http://www.baeldung.com/java-spi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02768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https://www.javadevjournal.com/java/java-functional-interfaces/</a:t>
            </a:r>
          </a:p>
          <a:p>
            <a:endParaRPr lang="fr-FR" dirty="0" smtClean="0"/>
          </a:p>
          <a:p>
            <a:r>
              <a:rPr lang="en-US" dirty="0" err="1" smtClean="0"/>
              <a:t>FunctionalInterface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annotation is not mandatory to use because of the compiler will treat any interface meeting the definition of a functional interface as a functional interface regardless of whether or not a </a:t>
            </a:r>
            <a:r>
              <a:rPr lang="en-US" dirty="0" err="1" smtClean="0"/>
              <a:t>FunctionalInterface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annotation is present on the interface declaration.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86143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https://www.javadevjournal.com/java/java-functional-interfaces/</a:t>
            </a:r>
          </a:p>
          <a:p>
            <a:endParaRPr lang="fr-FR" dirty="0" smtClean="0"/>
          </a:p>
          <a:p>
            <a:r>
              <a:rPr lang="en-US" dirty="0" err="1" smtClean="0"/>
              <a:t>FunctionalInterface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annotation is not mandatory to use because of the compiler will treat any interface meeting the definition of a functional interface as a functional interface regardless of whether or not a </a:t>
            </a:r>
            <a:r>
              <a:rPr lang="en-US" dirty="0" err="1" smtClean="0"/>
              <a:t>FunctionalInterface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annotation is present on the interface declaration.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861437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https://www.javadevjournal.com/java/java-functional-interfaces/</a:t>
            </a:r>
          </a:p>
          <a:p>
            <a:endParaRPr lang="fr-FR" dirty="0" smtClean="0"/>
          </a:p>
          <a:p>
            <a:r>
              <a:rPr lang="en-US" dirty="0" err="1" smtClean="0"/>
              <a:t>FunctionalInterface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annotation is not mandatory to use because of the compiler will treat any interface meeting the definition of a functional interface as a functional interface regardless of whether or not a </a:t>
            </a:r>
            <a:r>
              <a:rPr lang="en-US" dirty="0" err="1" smtClean="0"/>
              <a:t>FunctionalInterface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annotation is present on the interface declaration.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86143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https://www.javadevjournal.com/java/java-functional-interfaces/</a:t>
            </a:r>
          </a:p>
          <a:p>
            <a:endParaRPr lang="fr-FR" dirty="0" smtClean="0"/>
          </a:p>
          <a:p>
            <a:r>
              <a:rPr lang="en-US" dirty="0" err="1" smtClean="0"/>
              <a:t>FunctionalInterface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annotation is not mandatory to use because of the compiler will treat any interface meeting the definition of a functional interface as a functional interface regardless of whether or not a </a:t>
            </a:r>
            <a:r>
              <a:rPr lang="en-US" dirty="0" err="1" smtClean="0"/>
              <a:t>FunctionalInterface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annotation is present on the interface declaration.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86143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https://docs.oracle.com/javase/8/docs/api/java/util/function/package-summary.html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861437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L'ajout des expressions lambda dans le langage Java a été un processus long qui a nécessité plus de huit années de travail.</a:t>
            </a: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premières propositions datent de 2006. En 2006-2007, plusieurs propositions de spécifications s'opposent :</a:t>
            </a: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BGGA : proposée par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Gilad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Bracha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Neal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Gafter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James Gosling et Peter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von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der Ahé. Elle utilise une syntaxe avec l'opérateur =&gt;. Elle définit les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functions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type, l'annotation @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Shared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pouvoir modifier une variable du contexte, les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methods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references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avec l'opérateur #</a:t>
            </a: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CICE : proposée par Bob Lee, Doug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Josh Bloch. Elle utilise une écriture simplifiée des classes anonymes internes</a:t>
            </a: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FCM : proposée par Stephen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Colebourne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Stefan Schulz. Elle est plus simple que BGGA et plus complète que CICE. La définition de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types se fait avec l'opérateur #. Elle permet la modification des variables du contexte englobant</a:t>
            </a: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Aucune de ces propositions ne sera intégralement retenue mais les meilleures idées sont utilisées pour spécifier les expressions lambda :</a:t>
            </a: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 pas ajouter un nouveau type fonction au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lagange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éviter les écueils des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generics</a:t>
            </a:r>
            <a:endParaRPr lang="fr-F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s'appuyer sur les interfaces qui existent déjà et permettent donc une transition en douceur</a:t>
            </a: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expressions lambda ne sont pas transformées en classes par le compilateur : elles n'utilisent donc pas les classes anonymes internes</a:t>
            </a: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Lors de la conception des expressions lambda, le choix a été fait de ne pas ajouter un type spécial dans le langage, ce qui limite les fonctionnalités d'une expression lambda par rapport à leur équivalent dans d'autres langages mais réduit les impacts dans le langage Java. Par exemple, il n'est pas possible d'assigner une expression lambda à une variable de type Object parce que le type Object n'est pas une interface fonctionnelle.</a:t>
            </a: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 n'est qu'en 2014, avec Java 8, que les expressions lambda qui permettent la mise en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oeuvre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d'une forme de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closures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sont intégrées dans le langage Java. Avant Java 8, la seule solution était d'utiliser une classe anonyme interne.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7260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http://www.baeldung.com/java-8-lambda-expressions-tips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72609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https://www.jmdoudoux.fr/java/dej/chap-lambdas.htm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35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7260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http://www.baeldung.com/java-8-lambda-expressions-tips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36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22561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https://dzone.com/articles/methodreference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38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3477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http://www.baeldung.com/java-spi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02768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</a:t>
            </a:r>
            <a:r>
              <a:rPr lang="fr-FR" dirty="0" err="1" smtClean="0"/>
              <a:t>lambdas</a:t>
            </a:r>
            <a:r>
              <a:rPr lang="fr-FR" dirty="0" smtClean="0"/>
              <a:t> sont </a:t>
            </a:r>
            <a:r>
              <a:rPr lang="fr-FR" dirty="0" err="1" smtClean="0"/>
              <a:t>lazy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39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87882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https://www.logicbig.com/tutorials/core-java-tutorial/java-util-stream/lazy-evaluation.html</a:t>
            </a:r>
          </a:p>
          <a:p>
            <a:endParaRPr lang="fr-FR" dirty="0" smtClean="0"/>
          </a:p>
          <a:p>
            <a:r>
              <a:rPr lang="fr-FR" dirty="0" smtClean="0"/>
              <a:t>On peut ainsi faire les opérations terminales que sur un ensemble de données final (</a:t>
            </a:r>
            <a:r>
              <a:rPr lang="fr-FR" dirty="0" err="1" smtClean="0"/>
              <a:t>reduced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40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32966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L'ajout des expressions lambda dans le langage Java a été un processus long qui a nécessité plus de huit années de travail.</a:t>
            </a: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premières propositions datent de 2006. En 2006-2007, plusieurs propositions de spécifications s'opposent :</a:t>
            </a: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BGGA : proposée par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Gilad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Bracha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Neal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Gafter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James Gosling et Peter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von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der Ahé. Elle utilise une syntaxe avec l'opérateur =&gt;. Elle définit les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functions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type, l'annotation @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Shared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pouvoir modifier une variable du contexte, les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methods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references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avec l'opérateur #</a:t>
            </a: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CICE : proposée par Bob Lee, Doug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Josh Bloch. Elle utilise une écriture simplifiée des classes anonymes internes</a:t>
            </a: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FCM : proposée par Stephen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Colebourne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Stefan Schulz. Elle est plus simple que BGGA et plus complète que CICE. La définition de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types se fait avec l'opérateur #. Elle permet la modification des variables du contexte englobant</a:t>
            </a: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Aucune de ces propositions ne sera intégralement retenue mais les meilleures idées sont utilisées pour spécifier les expressions lambda :</a:t>
            </a: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 pas ajouter un nouveau type fonction au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lagange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éviter les écueils des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generics</a:t>
            </a:r>
            <a:endParaRPr lang="fr-F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s'appuyer sur les interfaces qui existent déjà et permettent donc une transition en douceur</a:t>
            </a: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expressions lambda ne sont pas transformées en classes par le compilateur : elles n'utilisent donc pas les classes anonymes internes</a:t>
            </a: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Lors de la conception des expressions lambda, le choix a été fait de ne pas ajouter un type spécial dans le langage, ce qui limite les fonctionnalités d'une expression lambda par rapport à leur équivalent dans d'autres langages mais réduit les impacts dans le langage Java. Par exemple, il n'est pas possible d'assigner une expression lambda à une variable de type Object parce que le type Object n'est pas une interface fonctionnelle.</a:t>
            </a: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 n'est qu'en 2014, avec Java 8, que les expressions lambda qui permettent la mise en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oeuvre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d'une forme de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closures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sont intégrées dans le langage Java. Avant Java 8, la seule solution était d'utiliser une classe anonyme interne.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41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72609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https://zeroturnaround.com/rebellabs/java-8-streams-cheat-sheet/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49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76089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Exo sur</a:t>
            </a:r>
            <a:r>
              <a:rPr lang="fr-FR" baseline="0" dirty="0" smtClean="0"/>
              <a:t> la création des </a:t>
            </a:r>
            <a:r>
              <a:rPr lang="fr-FR" baseline="0" dirty="0" err="1" smtClean="0"/>
              <a:t>Streams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52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93727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Exo sur</a:t>
            </a:r>
            <a:r>
              <a:rPr lang="fr-FR" baseline="0" dirty="0" smtClean="0"/>
              <a:t> la création des </a:t>
            </a:r>
            <a:r>
              <a:rPr lang="fr-FR" baseline="0" dirty="0" err="1" smtClean="0"/>
              <a:t>Streams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59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93727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https://www.logicbig.com/tutorials/core-java-tutorial/java-util-stream/short-circuiting.html</a:t>
            </a:r>
          </a:p>
          <a:p>
            <a:r>
              <a:rPr lang="fr-FR" dirty="0" smtClean="0"/>
              <a:t>https://blog.jooq.org/2017/06/29/a-basic-programming-pattern-filter-first-map-later/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66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32966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https://www.logicbig.com/tutorials/core-java-tutorial/java-util-stream/lazy-evaluation.html</a:t>
            </a:r>
          </a:p>
          <a:p>
            <a:endParaRPr lang="fr-FR" dirty="0" smtClean="0"/>
          </a:p>
          <a:p>
            <a:r>
              <a:rPr lang="fr-FR" dirty="0" smtClean="0"/>
              <a:t>On peut ainsi faire les opérations terminales que sur un ensemble de données final (</a:t>
            </a:r>
            <a:r>
              <a:rPr lang="fr-FR" dirty="0" err="1" smtClean="0"/>
              <a:t>reduced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67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32966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Pourquoi adopter les </a:t>
            </a:r>
            <a:r>
              <a:rPr lang="fr-FR" dirty="0" err="1" smtClean="0"/>
              <a:t>streams</a:t>
            </a:r>
            <a:r>
              <a:rPr lang="fr-FR" baseline="0" dirty="0" smtClean="0"/>
              <a:t>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68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72949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https://dzone.com/articles/performance-with-java8-streams</a:t>
            </a:r>
          </a:p>
          <a:p>
            <a:r>
              <a:rPr lang="fr-FR" dirty="0" smtClean="0"/>
              <a:t>https://dzone.com/articles/stream-performance-3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70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7294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http://www.baeldung.com/java-spi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02768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http://www.baeldung.com/java-8-streams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71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72949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https://medium.com/@afcastano/monads-for-java-developers-part-1-the-optional-monad-aa6e797b8a6e</a:t>
            </a:r>
          </a:p>
          <a:p>
            <a:r>
              <a:rPr lang="fr-FR" dirty="0" smtClean="0"/>
              <a:t>https://fr.wikipedia.org/wiki/Monade_(informatique)</a:t>
            </a:r>
          </a:p>
          <a:p>
            <a:r>
              <a:rPr lang="fr-FR" dirty="0" smtClean="0"/>
              <a:t>https://dzone.com/articles/whats-wrong-java-8-part-iv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72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72949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http://www.baeldung.com/java-8-streams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73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72949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http://www.baeldung.com/java-8-streams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74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72949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http://www.baeldung.com/java-8-streams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76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72949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http://www.baeldung.com/java-8-lambda-expressions-tips</a:t>
            </a:r>
          </a:p>
          <a:p>
            <a:r>
              <a:rPr lang="fr-FR" dirty="0" smtClean="0"/>
              <a:t>https://www.concretepage.com/java/jdk-8/java-8-stream-collect-example</a:t>
            </a:r>
          </a:p>
          <a:p>
            <a:r>
              <a:rPr lang="fr-FR" dirty="0" smtClean="0"/>
              <a:t>https://www.javabrahman.com/java-8/java-8-how-to-use-collectors-summarizingint-summarizinglong-summarizingdouble-with-examples/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77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22561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http://www.baeldung.com/java-8-streams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78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72949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http://www.touilleur-express.fr/2014/11/07/optional-en-java-8/</a:t>
            </a:r>
          </a:p>
          <a:p>
            <a:r>
              <a:rPr lang="fr-FR" dirty="0" smtClean="0"/>
              <a:t>http://www.baeldung.com/java-optional</a:t>
            </a:r>
          </a:p>
          <a:p>
            <a:r>
              <a:rPr lang="fr-FR" dirty="0" smtClean="0"/>
              <a:t>https://stackoverflow.com/questions/26327957/should-java-8-getters-return-optional-type/26328555#26328555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85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59616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http://www.baeldung.com/java-optional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86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63524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http://www.oracle.com/technetwork/articles/java/java8-optional-2175753.html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87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5961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http://www.baeldung.com/java-spi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02768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http://www.oracle.com/technetwork/articles/java/java8-optional-2175753.html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88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59616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http://www.oracle.com/technetwork/articles/java/java8-optional-2175753.html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89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59616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http://www.oracle.com/technetwork/articles/java/java8-optional-2175753.html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90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59616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http://www.oracle.com/technetwork/articles/java/java8-optional-2175753.html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91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59616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http://www.baeldung.com/java-optional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92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59616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http://www.touilleur-express.fr/2014/11/07/optional-en-java-8/</a:t>
            </a:r>
          </a:p>
          <a:p>
            <a:r>
              <a:rPr lang="fr-FR" dirty="0" smtClean="0"/>
              <a:t>https://stackoverflow.com/questions/26327957/should-java-8-getters-return-optional-type/26328555#26328555</a:t>
            </a:r>
          </a:p>
          <a:p>
            <a:endParaRPr lang="fr-FR" dirty="0" smtClean="0"/>
          </a:p>
          <a:p>
            <a:r>
              <a:rPr lang="fr-FR" dirty="0" smtClean="0"/>
              <a:t>Particulièrement pratique dans les </a:t>
            </a:r>
            <a:r>
              <a:rPr lang="fr-FR" dirty="0" err="1" smtClean="0"/>
              <a:t>toString</a:t>
            </a:r>
            <a:r>
              <a:rPr lang="fr-FR" dirty="0" smtClean="0"/>
              <a:t> etc…</a:t>
            </a:r>
          </a:p>
          <a:p>
            <a:endParaRPr lang="fr-FR" dirty="0" smtClean="0"/>
          </a:p>
          <a:p>
            <a:pPr marL="0" indent="0" algn="ctr">
              <a:buNone/>
            </a:pPr>
            <a:r>
              <a:rPr lang="fr-FR" sz="1200" dirty="0" err="1" smtClean="0"/>
              <a:t>Optional</a:t>
            </a:r>
            <a:r>
              <a:rPr lang="fr-FR" sz="1200" dirty="0" smtClean="0"/>
              <a:t> n’est pas </a:t>
            </a:r>
            <a:r>
              <a:rPr lang="fr-FR" sz="1200" dirty="0" err="1" smtClean="0"/>
              <a:t>Serializable</a:t>
            </a:r>
            <a:r>
              <a:rPr lang="fr-FR" sz="1200" dirty="0" smtClean="0"/>
              <a:t>, ce qui rend donc son utilisation impossible si vous souhaitez sérialiser vos objets Java. De même, vous ne devez pas vous en servir comme paramètre de fonction.</a:t>
            </a:r>
          </a:p>
          <a:p>
            <a:pPr marL="0" indent="0" algn="ctr">
              <a:buNone/>
            </a:pPr>
            <a:endParaRPr lang="fr-FR" sz="1200" dirty="0" smtClean="0"/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/>
              <a:t>A priori, non d’après la </a:t>
            </a:r>
            <a:r>
              <a:rPr lang="fr-FR" sz="1200" dirty="0" err="1" smtClean="0"/>
              <a:t>javadoc</a:t>
            </a:r>
            <a:r>
              <a:rPr lang="fr-FR" sz="1200" dirty="0" smtClean="0"/>
              <a:t>, car </a:t>
            </a:r>
            <a:r>
              <a:rPr lang="fr-FR" sz="1200" dirty="0" err="1" smtClean="0"/>
              <a:t>Optional</a:t>
            </a:r>
            <a:r>
              <a:rPr lang="fr-FR" sz="1200" dirty="0" smtClean="0"/>
              <a:t> est</a:t>
            </a:r>
            <a:r>
              <a:rPr lang="fr-FR" sz="1200" dirty="0" smtClean="0">
                <a:hlinkClick r:id="rId3"/>
              </a:rPr>
              <a:t> une value-class</a:t>
            </a:r>
            <a:r>
              <a:rPr lang="fr-FR" sz="1200" dirty="0" smtClean="0"/>
              <a:t>. </a:t>
            </a:r>
            <a:r>
              <a:rPr lang="fr-FR" sz="1200" dirty="0" err="1" smtClean="0"/>
              <a:t>Optional</a:t>
            </a:r>
            <a:r>
              <a:rPr lang="fr-FR" sz="1200" dirty="0" smtClean="0"/>
              <a:t> est un indicateur de retour, un nouveau type destinée à remonter clairement au développeur le type de retour d’une fonction. Et c’est tout.</a:t>
            </a:r>
          </a:p>
          <a:p>
            <a:pPr marL="0" indent="0" algn="ctr">
              <a:buNone/>
            </a:pPr>
            <a:endParaRPr lang="fr-FR" sz="1200" dirty="0" smtClean="0"/>
          </a:p>
          <a:p>
            <a:pPr marL="0" indent="0" algn="ctr">
              <a:buNone/>
            </a:pPr>
            <a:endParaRPr lang="fr-FR" sz="1200" dirty="0" smtClean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93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59616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sz="12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Fini les questions « ma méthode renvoi quoi ? »</a:t>
            </a:r>
            <a:endParaRPr lang="fr-FR" sz="12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94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72949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Exo sur</a:t>
            </a:r>
            <a:r>
              <a:rPr lang="fr-FR" baseline="0" dirty="0" smtClean="0"/>
              <a:t> la création des </a:t>
            </a:r>
            <a:r>
              <a:rPr lang="fr-FR" baseline="0" dirty="0" err="1" smtClean="0"/>
              <a:t>Streams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95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93727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https://docs.oracle.com/javase/tutorial/datetime/iso/period.html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dirty="0" smtClean="0"/>
              <a:t>Duration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measures an amount of time using time-based values (seconds, nanoseconds). A </a:t>
            </a:r>
            <a:r>
              <a:rPr lang="en-US" dirty="0" smtClean="0"/>
              <a:t>Period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uses date-based values (years, months, days).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103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70588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https://docs.oracle.com/javase/tutorial/datetime/iso/period.html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dirty="0" smtClean="0"/>
              <a:t>Duration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measures an amount of time using time-based values (seconds, nanoseconds). A </a:t>
            </a:r>
            <a:r>
              <a:rPr lang="en-US" dirty="0" smtClean="0"/>
              <a:t>Period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uses date-based values (years, months, days).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104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7058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>
                <a:latin typeface="BNPP Sans Extra Bold" pitchFamily="50" charset="0"/>
              </a:rPr>
              <a:t>https://jaxenter.com/java-10-interview-series-part-4-143144.html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26682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https://docs.oracle.com/javase/tutorial/datetime/iso/period.html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dirty="0" smtClean="0"/>
              <a:t>Duration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measures an amount of time using time-based values (seconds, nanoseconds). A </a:t>
            </a:r>
            <a:r>
              <a:rPr lang="en-US" dirty="0" smtClean="0"/>
              <a:t>Period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uses date-based values (years, months, days).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105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70588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https://docs.oracle.com/javase/tutorial/datetime/iso/period.html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dirty="0" smtClean="0"/>
              <a:t>Duration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measures an amount of time using time-based values (seconds, nanoseconds). A </a:t>
            </a:r>
            <a:r>
              <a:rPr lang="en-US" dirty="0" smtClean="0"/>
              <a:t>Period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uses date-based values (years, months, days).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106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70588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https://docs.oracle.com/javase/tutorial/datetime/iso/period.html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dirty="0" smtClean="0"/>
              <a:t>Duration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measures an amount of time using time-based values (seconds, nanoseconds). A </a:t>
            </a:r>
            <a:r>
              <a:rPr lang="en-US" dirty="0" smtClean="0"/>
              <a:t>Period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uses date-based values (years, months, days).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107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70588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Exo sur</a:t>
            </a:r>
            <a:r>
              <a:rPr lang="fr-FR" baseline="0" dirty="0" smtClean="0"/>
              <a:t> la création des </a:t>
            </a:r>
            <a:r>
              <a:rPr lang="fr-FR" baseline="0" dirty="0" err="1" smtClean="0"/>
              <a:t>Streams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108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93727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http://www.baeldung.com/java-spliterator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70588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map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.compute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("Java",</a:t>
            </a:r>
            <a:r>
              <a:rPr lang="en-US" dirty="0" smtClean="0"/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dirty="0" smtClean="0"/>
              <a:t>key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dirty="0" smtClean="0"/>
              <a:t> value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dirty="0" smtClean="0"/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</a:t>
            </a:r>
            <a:r>
              <a:rPr lang="en-US" dirty="0" smtClean="0"/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sortAlphabetically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dirty="0" smtClean="0"/>
              <a:t>value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));</a:t>
            </a:r>
            <a:r>
              <a:rPr lang="en-US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705888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https://www.toptal.com/java/why-you-need-to-upgrade-to-java-8-already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68401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au </a:t>
            </a:r>
            <a:r>
              <a:rPr lang="fr-FR" dirty="0" err="1" smtClean="0"/>
              <a:t>Files.walk</a:t>
            </a:r>
            <a:endParaRPr lang="fr-FR" dirty="0" smtClean="0"/>
          </a:p>
          <a:p>
            <a:r>
              <a:rPr lang="fr-FR" dirty="0" smtClean="0"/>
              <a:t>https://blog.jooq.org/2014/01/24/java-8-friday-goodies-the-new-new-io-apis/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63633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au </a:t>
            </a:r>
            <a:r>
              <a:rPr lang="fr-FR" dirty="0" err="1" smtClean="0"/>
              <a:t>Files.walk</a:t>
            </a:r>
            <a:endParaRPr lang="fr-FR" dirty="0" smtClean="0"/>
          </a:p>
          <a:p>
            <a:r>
              <a:rPr lang="fr-FR" dirty="0" smtClean="0"/>
              <a:t>https://blog.jooq.org/2014/01/24/java-8-friday-goodies-the-new-new-io-apis/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63633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8974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programmation fonctionnelle s'affranchit de façon radicale des effets secondaires (ou effets de bord) en interdisant toute opération d'affectation.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726094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897481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http://blog.soat.fr/2017/05/java-9-la-revolution-des-modules/</a:t>
            </a:r>
          </a:p>
          <a:p>
            <a:endParaRPr lang="fr-FR" dirty="0" smtClean="0"/>
          </a:p>
          <a:p>
            <a:r>
              <a:rPr lang="fr-FR" dirty="0" smtClean="0"/>
              <a:t>Les nommages</a:t>
            </a:r>
            <a:r>
              <a:rPr lang="fr-FR" baseline="0" dirty="0" smtClean="0"/>
              <a:t> des modules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297130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http://blog.soat.fr/2017/05/java-9-la-revolution-des-modules</a:t>
            </a:r>
            <a:r>
              <a:rPr lang="fr-FR" dirty="0" smtClean="0"/>
              <a:t>/</a:t>
            </a:r>
          </a:p>
          <a:p>
            <a:r>
              <a:rPr lang="fr-FR" dirty="0" smtClean="0"/>
              <a:t>https://www.developer.com/java/data/what-is-a-custom-runtime-image-in-java-9.html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297130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https://www.oracle.com/corporate/features/understanding-java-9-modules.html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916198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http://openjdk.java.net/projects/jigsaw/quick-start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490047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mtClean="0"/>
              <a:t>http://openjdk.java.net/projects/jigsaw/quick-start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490047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https://blog.codefx.org/tools/maven-on-java-9/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490047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https://blog.codefx.org/tools/maven-on-java-9/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490047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https://blog.codefx.org/tools/maven-on-java-9/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490047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https://blog.codefx.org/tools/maven-on-java-9/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4900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programmation fonctionnelle s'affranchit de façon radicale des effets secondaires (ou effets de bord) en interdisant toute opération d'affectation.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726094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https://blog.codefx.org/tools/maven-on-java-9/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490047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JVM lui donne alors un nom généré à partir du nom du jar :</a:t>
            </a: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L’extension “.jar” est supprimée.</a:t>
            </a: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numéro de version est retiré (Ex: mylib-1.2.3 -&gt;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mylib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; mylib-1.2.3-SNAPSHOT -&gt;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mylib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caractères non alphanumériques sont remplacés par des points.</a:t>
            </a: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points répétitifs sont remplacés par un seul point, les points en début et fin de chaine sont supprimés.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951412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JVM lui donne alors un nom généré à partir du nom du jar :</a:t>
            </a: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L’extension “.jar” est supprimée.</a:t>
            </a: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numéro de version est retiré (Ex: mylib-1.2.3 -&gt;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mylib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; mylib-1.2.3-SNAPSHOT -&gt;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mylib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caractères non alphanumériques sont remplacés par des points.</a:t>
            </a:r>
          </a:p>
          <a:p>
            <a:r>
              <a:rPr lang="fr-F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points répétitifs sont remplacés par un seul point, les points en début et fin de chaine sont supprimés.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135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951412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https://wiki.openjdk.java.net/display/JDK8/Java+Dependency+Analysis+Tool</a:t>
            </a:r>
          </a:p>
          <a:p>
            <a:r>
              <a:rPr lang="fr-FR" dirty="0" smtClean="0"/>
              <a:t>https://www.romexsoft.com/blog/migrate-to-java-9/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136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951412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mtClean="0"/>
              <a:t>http://openjdk.java.net/projects/jigsaw/quick-start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137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945897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https://www.romexsoft.com/blog/migrate-to-java-9/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138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945897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http://www.baeldung.com/new-java-9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Java 7, the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try-with-resources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syntax requires a fresh variable to be declared for each resource being managed by the statement.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Java 9 there is an additional refinement: if the resource is referenced by a final or effectively final variable, a try-with-resources statement can manage a resource without a new variable being declared: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139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198186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http://openjdk.java.net/jeps/286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142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994128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http://www.baeldung.com/java-8-lambda-expressions-tips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146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8091332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https://www.infoworld.com/article/3230507/java/java-jdk-10-what-new-features-to-expect-in-the-next-java.html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148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4675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programmation fonctionnelle s'affranchit de façon radicale des effets secondaires (ou effets de bord) en interdisant toute opération d'affectation.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726094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mtClean="0"/>
              <a:t>https://fr.slideshare.net/boulderjug/55-things-in-java-7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149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8091332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</a:t>
            </a:r>
            <a:r>
              <a:rPr lang="fr-FR" baseline="0" dirty="0" smtClean="0"/>
              <a:t> clés des </a:t>
            </a:r>
            <a:r>
              <a:rPr lang="fr-FR" baseline="0" dirty="0" err="1" smtClean="0"/>
              <a:t>toMap</a:t>
            </a:r>
            <a:r>
              <a:rPr lang="fr-FR" baseline="0" dirty="0" smtClean="0"/>
              <a:t> doivent être unique sous peine d’exception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152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831518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http://www.baeldung.com/java-8-streams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158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7294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programmation fonctionnelle s'affranchit de façon radicale des effets secondaires (ou effets de bord) en interdisant toute opération d'affectation.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7260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RE ET VISUEL">
    <p:bg>
      <p:bgPr>
        <a:gradFill flip="none" rotWithShape="1">
          <a:gsLst>
            <a:gs pos="0">
              <a:schemeClr val="tx1"/>
            </a:gs>
            <a:gs pos="100000">
              <a:srgbClr val="EFEEED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3811776"/>
            <a:ext cx="9144000" cy="1331724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15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07975" y="4233442"/>
            <a:ext cx="2959614" cy="61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ChristineB\Seenk-D\BNPP\2015-02\PPT_43-08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70587" y="4419718"/>
            <a:ext cx="3206503" cy="21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 21" descr="label-quadri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744" y="2859782"/>
            <a:ext cx="1066406" cy="795128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1097941" y="3586720"/>
            <a:ext cx="3492000" cy="452496"/>
          </a:xfrm>
          <a:prstGeom prst="rect">
            <a:avLst/>
          </a:prstGeom>
          <a:solidFill>
            <a:srgbClr val="00A76C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0" i="0" u="none" strike="noStrike" kern="0" cap="none" spc="0" normalizeH="0" baseline="0" noProof="0" dirty="0">
              <a:ln>
                <a:noFill/>
              </a:ln>
              <a:solidFill>
                <a:srgbClr val="A0C87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90203" y="191692"/>
            <a:ext cx="5328592" cy="939898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  <a:br>
              <a:rPr lang="fr-FR" dirty="0"/>
            </a:br>
            <a:r>
              <a:rPr lang="fr-FR" dirty="0"/>
              <a:t>sur 2 lignes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131590"/>
            <a:ext cx="5328000" cy="324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Sous-titre</a:t>
            </a:r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231057" y="365187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Nom Prénom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231057" y="381951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Lieu, 00/00/2015</a:t>
            </a:r>
          </a:p>
        </p:txBody>
      </p:sp>
    </p:spTree>
    <p:extLst>
      <p:ext uri="{BB962C8B-B14F-4D97-AF65-F5344CB8AC3E}">
        <p14:creationId xmlns:p14="http://schemas.microsoft.com/office/powerpoint/2010/main" val="829855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342578" y="852984"/>
            <a:ext cx="8460000" cy="3588847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accent2"/>
              </a:buClr>
              <a:buFont typeface="Lucida Grande"/>
              <a:buChar char="●"/>
              <a:defRPr>
                <a:solidFill>
                  <a:srgbClr val="323334"/>
                </a:solidFill>
              </a:defRPr>
            </a:lvl1pPr>
            <a:lvl2pPr marL="358775" indent="-179388"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defRPr>
                <a:solidFill>
                  <a:srgbClr val="323334"/>
                </a:solidFill>
              </a:defRPr>
            </a:lvl2pPr>
            <a:lvl3pPr marL="538163" indent="-182563">
              <a:buClr>
                <a:schemeClr val="accent1"/>
              </a:buClr>
              <a:buFont typeface="Arial"/>
              <a:buChar char="•"/>
              <a:defRPr b="0">
                <a:solidFill>
                  <a:schemeClr val="bg1">
                    <a:lumMod val="50000"/>
                  </a:schemeClr>
                </a:solidFill>
              </a:defRPr>
            </a:lvl3pPr>
            <a:lvl4pPr marL="719138" indent="-173038">
              <a:buClr>
                <a:schemeClr val="accent4"/>
              </a:buClr>
              <a:defRPr>
                <a:solidFill>
                  <a:schemeClr val="accent2"/>
                </a:solidFill>
              </a:defRPr>
            </a:lvl4pPr>
            <a:lvl5pPr marL="3175" indent="4763"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cxnSp>
        <p:nvCxnSpPr>
          <p:cNvPr id="16" name="Connecteur droit 15"/>
          <p:cNvCxnSpPr/>
          <p:nvPr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cxnSp>
        <p:nvCxnSpPr>
          <p:cNvPr id="10" name="Connecteur droit 9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295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ctrTitle" hasCustomPrompt="1"/>
          </p:nvPr>
        </p:nvSpPr>
        <p:spPr>
          <a:xfrm>
            <a:off x="2699793" y="1621073"/>
            <a:ext cx="5544615" cy="2138809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rgbClr val="646567"/>
                </a:solidFill>
              </a:defRPr>
            </a:lvl1pPr>
          </a:lstStyle>
          <a:p>
            <a:r>
              <a:rPr lang="fr-FR" dirty="0"/>
              <a:t>Titre de la partie</a:t>
            </a: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pic>
        <p:nvPicPr>
          <p:cNvPr id="3" name="Image 2" descr="puce-donut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998" y="1563638"/>
            <a:ext cx="632177" cy="632177"/>
          </a:xfrm>
          <a:prstGeom prst="rect">
            <a:avLst/>
          </a:prstGeom>
        </p:spPr>
      </p:pic>
      <p:pic>
        <p:nvPicPr>
          <p:cNvPr id="6" name="Image 5" descr="puce-donut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998" y="1563638"/>
            <a:ext cx="632177" cy="63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465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 dirty="0" smtClean="0"/>
              <a:t>Java depuis les tranchées</a:t>
            </a:r>
            <a:endParaRPr lang="fr-FR" noProof="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‹N°›</a:t>
            </a:fld>
            <a:endParaRPr lang="fr-FR" noProof="0" dirty="0"/>
          </a:p>
        </p:txBody>
      </p:sp>
      <p:cxnSp>
        <p:nvCxnSpPr>
          <p:cNvPr id="6" name="Connecteur droit 5"/>
          <p:cNvCxnSpPr/>
          <p:nvPr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617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342578" y="852984"/>
            <a:ext cx="8460000" cy="3588847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accent2"/>
              </a:buClr>
              <a:buFont typeface="Lucida Grande"/>
              <a:buChar char="●"/>
              <a:defRPr>
                <a:solidFill>
                  <a:srgbClr val="323334"/>
                </a:solidFill>
              </a:defRPr>
            </a:lvl1pPr>
            <a:lvl2pPr marL="358775" indent="-179388"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defRPr>
                <a:solidFill>
                  <a:srgbClr val="323334"/>
                </a:solidFill>
              </a:defRPr>
            </a:lvl2pPr>
            <a:lvl3pPr marL="538163" indent="-182563">
              <a:buClr>
                <a:schemeClr val="accent1"/>
              </a:buClr>
              <a:buFont typeface="Arial"/>
              <a:buChar char="•"/>
              <a:defRPr b="0">
                <a:solidFill>
                  <a:schemeClr val="bg1">
                    <a:lumMod val="50000"/>
                  </a:schemeClr>
                </a:solidFill>
              </a:defRPr>
            </a:lvl3pPr>
            <a:lvl4pPr marL="719138" indent="-173038">
              <a:buClr>
                <a:schemeClr val="accent4"/>
              </a:buClr>
              <a:defRPr>
                <a:solidFill>
                  <a:schemeClr val="accent2"/>
                </a:solidFill>
              </a:defRPr>
            </a:lvl4pPr>
            <a:lvl5pPr marL="3175" indent="4763"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cxnSp>
        <p:nvCxnSpPr>
          <p:cNvPr id="16" name="Connecteur droit 15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3295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ctrTitle" hasCustomPrompt="1"/>
          </p:nvPr>
        </p:nvSpPr>
        <p:spPr>
          <a:xfrm>
            <a:off x="2699793" y="1621073"/>
            <a:ext cx="5544615" cy="2138809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rgbClr val="646567"/>
                </a:solidFill>
              </a:defRPr>
            </a:lvl1pPr>
          </a:lstStyle>
          <a:p>
            <a:r>
              <a:rPr lang="fr-FR" dirty="0"/>
              <a:t>Titre de la partie</a:t>
            </a: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pic>
        <p:nvPicPr>
          <p:cNvPr id="3" name="Image 2" descr="puce-donut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998" y="1563638"/>
            <a:ext cx="632177" cy="63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46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 dirty="0" smtClean="0"/>
              <a:t>Java depuis les tranchées</a:t>
            </a:r>
            <a:endParaRPr lang="fr-FR" noProof="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‹N°›</a:t>
            </a:fld>
            <a:endParaRPr lang="fr-FR" noProof="0" dirty="0"/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617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1_TITRE ET VISUEL">
    <p:bg>
      <p:bgPr>
        <a:gradFill flip="none" rotWithShape="1">
          <a:gsLst>
            <a:gs pos="0">
              <a:schemeClr val="tx1"/>
            </a:gs>
            <a:gs pos="100000">
              <a:srgbClr val="EFEEED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3811776"/>
            <a:ext cx="9144000" cy="1331724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15" name="Picture 4" descr="C:\Users\ChristineB\Seenk-D\BNPP\2015-02\PPT_43-06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07975" y="4233442"/>
            <a:ext cx="2959614" cy="61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ChristineB\Seenk-D\BNPP\2015-02\PPT_43-08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70587" y="4419718"/>
            <a:ext cx="3206503" cy="21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 21" descr="label-quadri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744" y="2859782"/>
            <a:ext cx="1066406" cy="79512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097941" y="3586720"/>
            <a:ext cx="3492000" cy="452496"/>
          </a:xfrm>
          <a:prstGeom prst="rect">
            <a:avLst/>
          </a:prstGeom>
          <a:solidFill>
            <a:srgbClr val="00A76C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0" i="0" u="none" strike="noStrike" kern="0" cap="none" spc="0" normalizeH="0" baseline="0" noProof="0" dirty="0">
              <a:ln>
                <a:noFill/>
              </a:ln>
              <a:solidFill>
                <a:srgbClr val="A0C87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90203" y="191692"/>
            <a:ext cx="5328592" cy="939898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  <a:br>
              <a:rPr lang="fr-FR" dirty="0"/>
            </a:br>
            <a:r>
              <a:rPr lang="fr-FR" dirty="0"/>
              <a:t>sur 2 lignes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131590"/>
            <a:ext cx="5328000" cy="324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Sous-titre</a:t>
            </a:r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231057" y="365187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Nom Prénom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231057" y="381951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Lieu, 00/00/2015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3811776"/>
            <a:ext cx="9144000" cy="1331724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16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07975" y="4233442"/>
            <a:ext cx="2959614" cy="61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ChristineB\Seenk-D\BNPP\2015-02\PPT_43-08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70587" y="4419718"/>
            <a:ext cx="3206503" cy="21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 17" descr="label-quadri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744" y="2859782"/>
            <a:ext cx="1066406" cy="795128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>
            <a:off x="1097941" y="3586720"/>
            <a:ext cx="3492000" cy="452496"/>
          </a:xfrm>
          <a:prstGeom prst="rect">
            <a:avLst/>
          </a:prstGeom>
          <a:solidFill>
            <a:srgbClr val="00A76C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0" i="0" u="none" strike="noStrike" kern="0" cap="none" spc="0" normalizeH="0" baseline="0" noProof="0" dirty="0">
              <a:ln>
                <a:noFill/>
              </a:ln>
              <a:solidFill>
                <a:srgbClr val="A0C87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9855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342578" y="852984"/>
            <a:ext cx="8460000" cy="3588847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accent2"/>
              </a:buClr>
              <a:buFont typeface="Lucida Grande"/>
              <a:buChar char="●"/>
              <a:defRPr>
                <a:solidFill>
                  <a:srgbClr val="323334"/>
                </a:solidFill>
              </a:defRPr>
            </a:lvl1pPr>
            <a:lvl2pPr marL="358775" indent="-179388"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defRPr>
                <a:solidFill>
                  <a:srgbClr val="323334"/>
                </a:solidFill>
              </a:defRPr>
            </a:lvl2pPr>
            <a:lvl3pPr marL="538163" indent="-182563">
              <a:buClr>
                <a:schemeClr val="accent1"/>
              </a:buClr>
              <a:buFont typeface="Arial"/>
              <a:buChar char="•"/>
              <a:defRPr b="0">
                <a:solidFill>
                  <a:schemeClr val="bg1">
                    <a:lumMod val="50000"/>
                  </a:schemeClr>
                </a:solidFill>
              </a:defRPr>
            </a:lvl3pPr>
            <a:lvl4pPr marL="719138" indent="-173038">
              <a:buClr>
                <a:schemeClr val="accent4"/>
              </a:buClr>
              <a:defRPr>
                <a:solidFill>
                  <a:schemeClr val="accent2"/>
                </a:solidFill>
              </a:defRPr>
            </a:lvl4pPr>
            <a:lvl5pPr marL="3175" indent="4763"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cxnSp>
        <p:nvCxnSpPr>
          <p:cNvPr id="16" name="Connecteur droit 15"/>
          <p:cNvCxnSpPr/>
          <p:nvPr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cxnSp>
        <p:nvCxnSpPr>
          <p:cNvPr id="10" name="Connecteur droit 9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295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ctrTitle" hasCustomPrompt="1"/>
          </p:nvPr>
        </p:nvSpPr>
        <p:spPr>
          <a:xfrm>
            <a:off x="2699793" y="1621073"/>
            <a:ext cx="5544615" cy="2138809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rgbClr val="646567"/>
                </a:solidFill>
              </a:defRPr>
            </a:lvl1pPr>
          </a:lstStyle>
          <a:p>
            <a:r>
              <a:rPr lang="fr-FR" dirty="0"/>
              <a:t>Titre de la partie</a:t>
            </a: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pic>
        <p:nvPicPr>
          <p:cNvPr id="3" name="Image 2" descr="puce-donut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998" y="1563638"/>
            <a:ext cx="632177" cy="632177"/>
          </a:xfrm>
          <a:prstGeom prst="rect">
            <a:avLst/>
          </a:prstGeom>
        </p:spPr>
      </p:pic>
      <p:pic>
        <p:nvPicPr>
          <p:cNvPr id="6" name="Image 5" descr="puce-donut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998" y="1563638"/>
            <a:ext cx="632177" cy="63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46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 dirty="0" smtClean="0"/>
              <a:t>Java depuis les tranchées</a:t>
            </a:r>
            <a:endParaRPr lang="fr-FR" noProof="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‹N°›</a:t>
            </a:fld>
            <a:endParaRPr lang="fr-FR" noProof="0" dirty="0"/>
          </a:p>
        </p:txBody>
      </p:sp>
      <p:cxnSp>
        <p:nvCxnSpPr>
          <p:cNvPr id="6" name="Connecteur droit 5"/>
          <p:cNvCxnSpPr/>
          <p:nvPr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617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1_TITRE ET VISUEL">
    <p:bg>
      <p:bgPr>
        <a:gradFill flip="none" rotWithShape="1">
          <a:gsLst>
            <a:gs pos="0">
              <a:schemeClr val="tx1"/>
            </a:gs>
            <a:gs pos="100000">
              <a:srgbClr val="EFEEED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3811776"/>
            <a:ext cx="9144000" cy="1331724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15" name="Picture 4" descr="C:\Users\ChristineB\Seenk-D\BNPP\2015-02\PPT_43-06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07975" y="4233442"/>
            <a:ext cx="2959614" cy="61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ChristineB\Seenk-D\BNPP\2015-02\PPT_43-08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70587" y="4419718"/>
            <a:ext cx="3206503" cy="21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 21" descr="label-quadri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744" y="2859782"/>
            <a:ext cx="1066406" cy="79512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097941" y="3586720"/>
            <a:ext cx="3492000" cy="452496"/>
          </a:xfrm>
          <a:prstGeom prst="rect">
            <a:avLst/>
          </a:prstGeom>
          <a:solidFill>
            <a:srgbClr val="00A76C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0" i="0" u="none" strike="noStrike" kern="0" cap="none" spc="0" normalizeH="0" baseline="0" noProof="0" dirty="0">
              <a:ln>
                <a:noFill/>
              </a:ln>
              <a:solidFill>
                <a:srgbClr val="A0C87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90203" y="191692"/>
            <a:ext cx="5328592" cy="939898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  <a:br>
              <a:rPr lang="fr-FR" dirty="0"/>
            </a:br>
            <a:r>
              <a:rPr lang="fr-FR" dirty="0"/>
              <a:t>sur 2 lignes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131590"/>
            <a:ext cx="5328000" cy="324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Sous-titre</a:t>
            </a:r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231057" y="365187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Nom Prénom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231057" y="381951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Lieu, 00/00/2015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3811776"/>
            <a:ext cx="9144000" cy="1331724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16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07975" y="4233442"/>
            <a:ext cx="2959614" cy="61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ChristineB\Seenk-D\BNPP\2015-02\PPT_43-08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70587" y="4419718"/>
            <a:ext cx="3206503" cy="21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 17" descr="label-quadri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744" y="2859782"/>
            <a:ext cx="1066406" cy="795128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>
            <a:off x="1097941" y="3586720"/>
            <a:ext cx="3492000" cy="452496"/>
          </a:xfrm>
          <a:prstGeom prst="rect">
            <a:avLst/>
          </a:prstGeom>
          <a:solidFill>
            <a:srgbClr val="00A76C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0" i="0" u="none" strike="noStrike" kern="0" cap="none" spc="0" normalizeH="0" baseline="0" noProof="0" dirty="0">
              <a:ln>
                <a:noFill/>
              </a:ln>
              <a:solidFill>
                <a:srgbClr val="A0C87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9855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10" Type="http://schemas.openxmlformats.org/officeDocument/2006/relationships/image" Target="file://localhost/Users/carolinedargein/Documents/BLEND/BLEND_Clients/CLIENTS_OK-2014/BNP%20PARIBAS/ITG/PRESE_ITG/donut-orange.png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10" Type="http://schemas.openxmlformats.org/officeDocument/2006/relationships/image" Target="file://localhost/Users/carolinedargein/Documents/BLEND/BLEND_Clients/CLIENTS_OK-2014/BNP%20PARIBAS/ITG/PRESE_ITG/donut-orange.png" TargetMode="External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10" Type="http://schemas.openxmlformats.org/officeDocument/2006/relationships/image" Target="file://localhost/Users/carolinedargein/Documents/BLEND/BLEND_Clients/CLIENTS_OK-2014/BNP%20PARIBAS/ITG/PRESE_ITG/donut-orange.png" TargetMode="Externa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42578" y="86616"/>
            <a:ext cx="8460000" cy="559248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fr-FR" noProof="0" dirty="0"/>
              <a:t>Modifiez le style du titre</a:t>
            </a:r>
          </a:p>
        </p:txBody>
      </p:sp>
      <p:cxnSp>
        <p:nvCxnSpPr>
          <p:cNvPr id="11" name="Connecteur droit 10"/>
          <p:cNvCxnSpPr/>
          <p:nvPr/>
        </p:nvCxnSpPr>
        <p:spPr>
          <a:xfrm>
            <a:off x="342578" y="4576830"/>
            <a:ext cx="846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300192" y="4796670"/>
            <a:ext cx="2016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 noProof="0" dirty="0" smtClean="0"/>
              <a:t>Java depuis les tranchées</a:t>
            </a:r>
            <a:endParaRPr lang="fr-FR" noProof="0" dirty="0"/>
          </a:p>
        </p:txBody>
      </p:sp>
      <p:sp>
        <p:nvSpPr>
          <p:cNvPr id="17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69768" y="4796670"/>
            <a:ext cx="180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‹N°›</a:t>
            </a:fld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323528" y="843559"/>
            <a:ext cx="8496622" cy="375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12" name="Picture 3" descr="C:\Users\ChristineB\Seenk-D\BNPP\2015-02\PPT_43-07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7369" y="4689117"/>
            <a:ext cx="1548000" cy="319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ChristineB\Seenk-D\BNPP\2015-02\PPT_43-08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915816" y="4785569"/>
            <a:ext cx="2088000" cy="142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 descr="label-quadri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0683" y="116011"/>
            <a:ext cx="589467" cy="4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583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691" r:id="rId2"/>
    <p:sldLayoutId id="2147483692" r:id="rId3"/>
    <p:sldLayoutId id="2147483693" r:id="rId4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000" b="1" kern="1200">
          <a:solidFill>
            <a:srgbClr val="000000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2"/>
        </a:buClr>
        <a:buSzPct val="150000"/>
        <a:buFont typeface="Lucida Grande"/>
        <a:buChar char="●"/>
        <a:tabLst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1pPr>
      <a:lvl2pPr marL="5524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rgbClr val="49B170"/>
        </a:buClr>
        <a:buSzPct val="90000"/>
        <a:buFontTx/>
        <a:buBlip>
          <a:blip r:embed="rId9" r:link="rId10"/>
        </a:buBlip>
        <a:tabLst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811213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1"/>
        </a:buClr>
        <a:buSzPct val="120000"/>
        <a:buFont typeface="Arial"/>
        <a:buChar char="•"/>
        <a:tabLst/>
        <a:defRPr sz="1400" b="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166813" marR="0" indent="-176213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tx2"/>
        </a:buClr>
        <a:buSzTx/>
        <a:buFont typeface="Arial"/>
        <a:buChar char="•"/>
        <a:tabLst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0" marR="0" indent="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sz="1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42578" y="86616"/>
            <a:ext cx="8460000" cy="559248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fr-FR" noProof="0" dirty="0"/>
              <a:t>Modifiez le style du titre</a:t>
            </a:r>
          </a:p>
        </p:txBody>
      </p:sp>
      <p:cxnSp>
        <p:nvCxnSpPr>
          <p:cNvPr id="11" name="Connecteur droit 10"/>
          <p:cNvCxnSpPr/>
          <p:nvPr/>
        </p:nvCxnSpPr>
        <p:spPr>
          <a:xfrm>
            <a:off x="342578" y="4576830"/>
            <a:ext cx="846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300192" y="4796670"/>
            <a:ext cx="2016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 noProof="0" dirty="0" smtClean="0"/>
              <a:t>Java depuis les tranchées</a:t>
            </a:r>
            <a:endParaRPr lang="fr-FR" noProof="0" dirty="0"/>
          </a:p>
        </p:txBody>
      </p:sp>
      <p:sp>
        <p:nvSpPr>
          <p:cNvPr id="17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69768" y="4796670"/>
            <a:ext cx="180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‹N°›</a:t>
            </a:fld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323528" y="843559"/>
            <a:ext cx="8496622" cy="375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12" name="Picture 3" descr="C:\Users\ChristineB\Seenk-D\BNPP\2015-02\PPT_43-07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7369" y="4689117"/>
            <a:ext cx="1548000" cy="319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ChristineB\Seenk-D\BNPP\2015-02\PPT_43-08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915816" y="4785569"/>
            <a:ext cx="2088000" cy="142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 descr="label-quadri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0683" y="116011"/>
            <a:ext cx="589467" cy="4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583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000" b="1" kern="1200">
          <a:solidFill>
            <a:srgbClr val="000000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2"/>
        </a:buClr>
        <a:buSzPct val="150000"/>
        <a:buFont typeface="Lucida Grande"/>
        <a:buChar char="●"/>
        <a:tabLst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1pPr>
      <a:lvl2pPr marL="5524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rgbClr val="49B170"/>
        </a:buClr>
        <a:buSzPct val="90000"/>
        <a:buFontTx/>
        <a:buBlip>
          <a:blip r:embed="rId9" r:link="rId10"/>
        </a:buBlip>
        <a:tabLst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811213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1"/>
        </a:buClr>
        <a:buSzPct val="120000"/>
        <a:buFont typeface="Arial"/>
        <a:buChar char="•"/>
        <a:tabLst/>
        <a:defRPr sz="1400" b="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166813" marR="0" indent="-176213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tx2"/>
        </a:buClr>
        <a:buSzTx/>
        <a:buFont typeface="Arial"/>
        <a:buChar char="•"/>
        <a:tabLst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0" marR="0" indent="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sz="1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42578" y="86616"/>
            <a:ext cx="8460000" cy="559248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fr-FR" noProof="0" dirty="0"/>
              <a:t>Modifiez le style du titre</a:t>
            </a:r>
          </a:p>
        </p:txBody>
      </p:sp>
      <p:cxnSp>
        <p:nvCxnSpPr>
          <p:cNvPr id="11" name="Connecteur droit 10"/>
          <p:cNvCxnSpPr/>
          <p:nvPr/>
        </p:nvCxnSpPr>
        <p:spPr>
          <a:xfrm>
            <a:off x="342578" y="4576830"/>
            <a:ext cx="846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300192" y="4796670"/>
            <a:ext cx="2016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 noProof="0" dirty="0" smtClean="0"/>
              <a:t>Java depuis les tranchées</a:t>
            </a:r>
            <a:endParaRPr lang="fr-FR" noProof="0" dirty="0"/>
          </a:p>
        </p:txBody>
      </p:sp>
      <p:sp>
        <p:nvSpPr>
          <p:cNvPr id="17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69768" y="4796670"/>
            <a:ext cx="180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‹N°›</a:t>
            </a:fld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323528" y="843559"/>
            <a:ext cx="8496622" cy="375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12" name="Picture 3" descr="C:\Users\ChristineB\Seenk-D\BNPP\2015-02\PPT_43-07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7369" y="4689117"/>
            <a:ext cx="1548000" cy="319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ChristineB\Seenk-D\BNPP\2015-02\PPT_43-08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915816" y="4785569"/>
            <a:ext cx="2088000" cy="142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 descr="label-quadri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0683" y="116011"/>
            <a:ext cx="589467" cy="4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583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000" b="1" kern="1200">
          <a:solidFill>
            <a:srgbClr val="000000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2"/>
        </a:buClr>
        <a:buSzPct val="150000"/>
        <a:buFont typeface="Lucida Grande"/>
        <a:buChar char="●"/>
        <a:tabLst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1pPr>
      <a:lvl2pPr marL="5524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rgbClr val="49B170"/>
        </a:buClr>
        <a:buSzPct val="90000"/>
        <a:buFontTx/>
        <a:buBlip>
          <a:blip r:embed="rId9" r:link="rId10"/>
        </a:buBlip>
        <a:tabLst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811213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1"/>
        </a:buClr>
        <a:buSzPct val="120000"/>
        <a:buFont typeface="Arial"/>
        <a:buChar char="•"/>
        <a:tabLst/>
        <a:defRPr sz="1400" b="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166813" marR="0" indent="-176213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tx2"/>
        </a:buClr>
        <a:buSzTx/>
        <a:buFont typeface="Arial"/>
        <a:buChar char="•"/>
        <a:tabLst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0" marR="0" indent="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sz="1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file://localhost/Users/carolinedargein/Desktop/donut-orange.png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localhost/Users/carolinedargein/Desktop/donut-orange.png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oracle.com/javase/8/docs/api/java/time/format/DateTimeFormatter.html#patterns" TargetMode="External"/><Relationship Id="rId4" Type="http://schemas.openxmlformats.org/officeDocument/2006/relationships/image" Target="file://localhost/Users/carolinedargein/Desktop/donut-orange.png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localhost/Users/carolinedargein/Desktop/donut-orange.png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localhost/Users/carolinedargein/Desktop/donut-orange.png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localhost/Users/carolinedargein/Desktop/donut-orange.png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localhost/Users/carolinedargein/Desktop/donut-orange.png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oracle.com/javase/8/docs/api/java/nio/file/Files.html" TargetMode="External"/><Relationship Id="rId4" Type="http://schemas.openxmlformats.org/officeDocument/2006/relationships/image" Target="file://localhost/Users/carolinedargein/Desktop/donut-orange.png" TargetMode="Externa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javase/8/docs/api/java/util/StringJoiner.html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localhost/Users/carolinedargein/Desktop/donut-orange.png" TargetMode="Externa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file://localhost/Users/carolinedargein/Desktop/donut-orange.png" TargetMode="External"/><Relationship Id="rId4" Type="http://schemas.openxmlformats.org/officeDocument/2006/relationships/image" Target="../media/image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file://localhost/Users/carolinedargein/Desktop/donut-orange.png" TargetMode="Externa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localhost/Users/carolinedargein/Desktop/donut-orange.png" TargetMode="Externa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hyperlink" Target="http://openjdk.java.net/jeps/286" TargetMode="Externa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mdoudoux.fr/java/dej/chap-lambdas.htm" TargetMode="External"/><Relationship Id="rId3" Type="http://schemas.openxmlformats.org/officeDocument/2006/relationships/hyperlink" Target="http://www.baeldung.com/foreach-java" TargetMode="External"/><Relationship Id="rId7" Type="http://schemas.openxmlformats.org/officeDocument/2006/relationships/hyperlink" Target="https://www.journaldev.com/2763/java-8-functional-interfaces" TargetMode="External"/><Relationship Id="rId2" Type="http://schemas.openxmlformats.org/officeDocument/2006/relationships/hyperlink" Target="https://docs.oracle.com/javase/8/docs/ap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baeldung.com/java-8-functional-interfaces" TargetMode="External"/><Relationship Id="rId5" Type="http://schemas.openxmlformats.org/officeDocument/2006/relationships/hyperlink" Target="http://www.baeldung.com/java-static-default-methods" TargetMode="External"/><Relationship Id="rId4" Type="http://schemas.openxmlformats.org/officeDocument/2006/relationships/hyperlink" Target="https://docs.oracle.com/javase/tutorial/java/IandI/defaultmethods.html" TargetMode="External"/><Relationship Id="rId9" Type="http://schemas.openxmlformats.org/officeDocument/2006/relationships/hyperlink" Target="http://winterbe.com/posts/2014/07/31/java8-stream-tutorial-examples/" TargetMode="Externa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s://winterbe.com/posts/2014/07/31/java8-stream-tutorial-examples/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file://localhost/Users/carolinedargein/Desktop/donut-orange.png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localhost/Users/carolinedargein/Desktop/donut-orange.pn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localhost/Users/carolinedargein/Desktop/donut-orange.png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localhost/Users/carolinedargein/Desktop/donut-orange.png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localhost/Users/carolinedargein/Desktop/donut-orange.png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localhost/Users/carolinedargein/Desktop/donut-orange.png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localhost/Users/carolinedargein/Desktop/donut-orange.png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localhost/Users/carolinedargein/Desktop/donut-orange.png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file://localhost/Users/carolinedargein/Desktop/donut-orange.png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file://localhost/Users/carolinedargein/Desktop/donut-orange.png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localhost/Users/carolinedargein/Desktop/donut-orange.png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file://localhost/Users/carolinedargein/Desktop/donut-orange.png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file://localhost/Users/carolinedargein/Desktop/donut-orange.png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localhost/Users/carolinedargein/Desktop/donut-orange.png" TargetMode="Externa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localhost/Users/carolinedargein/Desktop/donut-orange.png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Signature_de_type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r.wikipedia.org/wiki/Notation_infix%C3%A9e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localhost/Users/carolinedargein/Desktop/donut-orange.png" TargetMode="Externa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localhost/Users/carolinedargein/Desktop/donut-orange.png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localhost/Users/carolinedargein/Desktop/donut-orange.png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localhost/Users/carolinedargein/Desktop/donut-orange.png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localhost/Users/carolinedargein/Desktop/donut-orange.png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localhost/Users/carolinedargein/Desktop/donut-orange.png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localhost/Users/carolinedargein/Desktop/donut-orange.png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file://localhost/Users/carolinedargein/Desktop/donut-orange.png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localhost/Users/carolinedargein/Desktop/donut-orange.png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1.png"/><Relationship Id="rId4" Type="http://schemas.openxmlformats.org/officeDocument/2006/relationships/image" Target="file://localhost/Users/carolinedargein/Desktop/donut-orange.png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localhost/Users/carolinedargein/Desktop/donut-orange.png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Image associÃ©e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5935" y="1"/>
            <a:ext cx="9159935" cy="29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Espace réservé du contenu 1"/>
          <p:cNvSpPr>
            <a:spLocks noGrp="1"/>
          </p:cNvSpPr>
          <p:nvPr>
            <p:ph idx="1"/>
          </p:nvPr>
        </p:nvSpPr>
        <p:spPr>
          <a:xfrm>
            <a:off x="342578" y="3219822"/>
            <a:ext cx="8460000" cy="1222009"/>
          </a:xfrm>
        </p:spPr>
        <p:txBody>
          <a:bodyPr>
            <a:noAutofit/>
          </a:bodyPr>
          <a:lstStyle/>
          <a:p>
            <a:pPr marL="179387" lvl="1" indent="0" algn="ctr">
              <a:buNone/>
            </a:pPr>
            <a:r>
              <a:rPr lang="fr-FR" sz="5400" dirty="0" smtClean="0">
                <a:latin typeface="BNPP Sans Extra Bold" pitchFamily="50" charset="0"/>
              </a:rPr>
              <a:t>Java, les news du front</a:t>
            </a:r>
          </a:p>
          <a:p>
            <a:pPr marL="179387" lvl="1" indent="0" algn="ctr">
              <a:buNone/>
            </a:pPr>
            <a:r>
              <a:rPr lang="fr-FR" sz="2800" dirty="0" smtClean="0">
                <a:solidFill>
                  <a:schemeClr val="bg2"/>
                </a:solidFill>
                <a:latin typeface="BNPP Sans Extra Bold" pitchFamily="50" charset="0"/>
              </a:rPr>
              <a:t>JSE 8, 9 et 10</a:t>
            </a:r>
          </a:p>
        </p:txBody>
      </p:sp>
      <p:pic>
        <p:nvPicPr>
          <p:cNvPr id="13316" name="Picture 4" descr="RÃ©sultat de recherche d'images pour &quot;java duke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"/>
            <a:ext cx="973213" cy="98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01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0" y="2643758"/>
            <a:ext cx="9144000" cy="216024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7200" dirty="0" smtClean="0">
                <a:solidFill>
                  <a:schemeClr val="bg2"/>
                </a:solidFill>
                <a:latin typeface="BNPP Sans Extra Bold" pitchFamily="50" charset="0"/>
              </a:rPr>
              <a:t>Java 6</a:t>
            </a:r>
          </a:p>
          <a:p>
            <a:pPr algn="ctr"/>
            <a:r>
              <a:rPr lang="fr-FR" sz="4000" dirty="0" smtClean="0">
                <a:latin typeface="BNPP Sans Extra Bold" pitchFamily="50" charset="0"/>
              </a:rPr>
              <a:t>Service Provider Interface (SPI)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1520" y="1188791"/>
            <a:ext cx="8784976" cy="1015663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ServiceLoader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&lt;</a:t>
            </a:r>
            <a:r>
              <a:rPr kumimoji="0" lang="fr-FR" altLang="fr-FR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ExchangeRateProvider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&gt; loader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fr-FR" altLang="fr-FR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ServiceLoader.</a:t>
            </a:r>
            <a:r>
              <a:rPr kumimoji="0" lang="fr-FR" altLang="fr-FR" sz="2000" b="0" i="1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load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ExchangeRateProvider.</a:t>
            </a:r>
            <a:r>
              <a:rPr kumimoji="0" lang="fr-FR" altLang="fr-FR" sz="2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class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)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Iterator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&lt;</a:t>
            </a:r>
            <a:r>
              <a:rPr kumimoji="0" lang="fr-FR" altLang="fr-FR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ExchangeRateProvider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&gt; = </a:t>
            </a:r>
            <a:r>
              <a:rPr kumimoji="0" lang="fr-FR" altLang="fr-FR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loader.iterator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()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endParaRPr kumimoji="0" lang="fr-FR" altLang="fr-FR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91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3314" name="Picture 2" descr="RÃ©sultat de recherche d'images pour &quot;most complex watch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36" b="29593"/>
          <a:stretch/>
        </p:blipFill>
        <p:spPr bwMode="auto">
          <a:xfrm>
            <a:off x="-25219" y="0"/>
            <a:ext cx="9169219" cy="297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space réservé du contenu 1"/>
          <p:cNvSpPr txBox="1">
            <a:spLocks/>
          </p:cNvSpPr>
          <p:nvPr/>
        </p:nvSpPr>
        <p:spPr>
          <a:xfrm>
            <a:off x="-12610" y="3435846"/>
            <a:ext cx="9144000" cy="136815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Grande"/>
              <a:buNone/>
            </a:pPr>
            <a:r>
              <a:rPr lang="fr-FR" sz="40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La nouvelle API</a:t>
            </a:r>
          </a:p>
          <a:p>
            <a:pPr marL="0" indent="0" algn="ctr">
              <a:buFont typeface="Lucida Grande"/>
              <a:buNone/>
            </a:pPr>
            <a:r>
              <a:rPr lang="fr-FR" sz="40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Java Time</a:t>
            </a:r>
            <a:endParaRPr lang="fr-FR" sz="32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96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995936" y="267494"/>
            <a:ext cx="4806642" cy="46085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600" dirty="0" smtClean="0">
                <a:latin typeface="BNPP Slab Serif Extra Bold" pitchFamily="50" charset="0"/>
              </a:rPr>
              <a:t>Java Time Historique</a:t>
            </a:r>
          </a:p>
          <a:p>
            <a:pPr marL="0" indent="0">
              <a:buNone/>
            </a:pPr>
            <a:endParaRPr lang="fr-FR" sz="2600" dirty="0" smtClean="0">
              <a:latin typeface="BNPP Slab Serif Extra Bold" pitchFamily="50" charset="0"/>
            </a:endParaRPr>
          </a:p>
          <a:p>
            <a:pPr marL="0" indent="0">
              <a:buNone/>
            </a:pPr>
            <a:r>
              <a:rPr lang="en-US" dirty="0" smtClean="0">
                <a:latin typeface="BNPP Sans Extra Bold" pitchFamily="50" charset="0"/>
              </a:rPr>
              <a:t>Des classes </a:t>
            </a:r>
            <a:r>
              <a:rPr lang="en-US" dirty="0" err="1" smtClean="0">
                <a:latin typeface="BNPP Sans Extra Bold" pitchFamily="50" charset="0"/>
              </a:rPr>
              <a:t>éparpillées</a:t>
            </a:r>
            <a:r>
              <a:rPr lang="en-US" dirty="0" smtClean="0">
                <a:latin typeface="BNPP Sans Extra Bold" pitchFamily="50" charset="0"/>
              </a:rPr>
              <a:t> 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java.util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java.sql</a:t>
            </a:r>
            <a:r>
              <a:rPr lang="en-US" dirty="0" smtClean="0">
                <a:latin typeface="BNPP Sans Extra Bold" pitchFamily="50" charset="0"/>
              </a:rPr>
              <a:t> et </a:t>
            </a:r>
            <a:r>
              <a:rPr lang="en-US" dirty="0" err="1" smtClean="0">
                <a:latin typeface="BNPP Sans Extra Bold" pitchFamily="50" charset="0"/>
              </a:rPr>
              <a:t>formatage</a:t>
            </a:r>
            <a:r>
              <a:rPr lang="en-US" dirty="0" smtClean="0">
                <a:latin typeface="BNPP Sans Extra Bold" pitchFamily="50" charset="0"/>
              </a:rPr>
              <a:t>  </a:t>
            </a:r>
            <a:r>
              <a:rPr lang="en-US" dirty="0" err="1" smtClean="0">
                <a:latin typeface="BNPP Sans Extra Bold" pitchFamily="50" charset="0"/>
              </a:rPr>
              <a:t>dans</a:t>
            </a:r>
            <a:r>
              <a:rPr lang="en-US" dirty="0">
                <a:latin typeface="BNPP Sans Extra Bold" pitchFamily="50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java.text</a:t>
            </a:r>
            <a:r>
              <a:rPr lang="en-US" dirty="0" smtClean="0">
                <a:latin typeface="BNPP Sans Extra Bold" pitchFamily="50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java.util.Date</a:t>
            </a:r>
            <a:r>
              <a:rPr lang="en-US" dirty="0" smtClean="0">
                <a:latin typeface="BNPP Sans Extra Bold" pitchFamily="50" charset="0"/>
              </a:rPr>
              <a:t> </a:t>
            </a:r>
            <a:r>
              <a:rPr lang="en-US" dirty="0" err="1" smtClean="0">
                <a:latin typeface="BNPP Sans Extra Bold" pitchFamily="50" charset="0"/>
              </a:rPr>
              <a:t>contient</a:t>
            </a:r>
            <a:r>
              <a:rPr lang="en-US" dirty="0" smtClean="0">
                <a:latin typeface="BNPP Sans Extra Bold" pitchFamily="50" charset="0"/>
              </a:rPr>
              <a:t> date et time (?_?) et pas de </a:t>
            </a:r>
            <a:r>
              <a:rPr lang="en-US" dirty="0" err="1" smtClean="0">
                <a:latin typeface="BNPP Sans Extra Bold" pitchFamily="50" charset="0"/>
              </a:rPr>
              <a:t>classe</a:t>
            </a:r>
            <a:r>
              <a:rPr lang="en-US" dirty="0" smtClean="0">
                <a:latin typeface="BNPP Sans Extra Bold" pitchFamily="50" charset="0"/>
              </a:rPr>
              <a:t> </a:t>
            </a:r>
            <a:r>
              <a:rPr lang="en-US" dirty="0" err="1" smtClean="0">
                <a:latin typeface="BNPP Sans Extra Bold" pitchFamily="50" charset="0"/>
              </a:rPr>
              <a:t>précise</a:t>
            </a:r>
            <a:r>
              <a:rPr lang="en-US" dirty="0" smtClean="0">
                <a:latin typeface="BNPP Sans Extra Bold" pitchFamily="50" charset="0"/>
              </a:rPr>
              <a:t> pour les Timestamp</a:t>
            </a:r>
          </a:p>
          <a:p>
            <a:pPr marL="0" indent="0">
              <a:buNone/>
            </a:pPr>
            <a:endParaRPr lang="en-US" dirty="0"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BNPP Sans Extra Bold" pitchFamily="50" charset="0"/>
              </a:rPr>
              <a:t>Toutes</a:t>
            </a:r>
            <a:r>
              <a:rPr lang="en-US" dirty="0" smtClean="0">
                <a:latin typeface="BNPP Sans Extra Bold" pitchFamily="50" charset="0"/>
              </a:rPr>
              <a:t> les classes </a:t>
            </a:r>
            <a:r>
              <a:rPr lang="en-US" dirty="0" err="1" smtClean="0">
                <a:latin typeface="BNPP Sans Extra Bold" pitchFamily="50" charset="0"/>
              </a:rPr>
              <a:t>sont</a:t>
            </a:r>
            <a:r>
              <a:rPr lang="en-US" dirty="0" smtClean="0">
                <a:latin typeface="BNPP Sans Extra Bold" pitchFamily="50" charset="0"/>
              </a:rPr>
              <a:t> </a:t>
            </a:r>
            <a:r>
              <a:rPr lang="en-US" dirty="0" err="1" smtClean="0">
                <a:latin typeface="BNPP Sans Extra Bold" pitchFamily="50" charset="0"/>
              </a:rPr>
              <a:t>mutables</a:t>
            </a:r>
            <a:r>
              <a:rPr lang="en-US" dirty="0" smtClean="0">
                <a:latin typeface="BNPP Sans Extra Bold" pitchFamily="50" charset="0"/>
              </a:rPr>
              <a:t>, </a:t>
            </a:r>
            <a:r>
              <a:rPr lang="en-US" dirty="0" err="1" smtClean="0">
                <a:latin typeface="BNPP Sans Extra Bold" pitchFamily="50" charset="0"/>
              </a:rPr>
              <a:t>donc</a:t>
            </a:r>
            <a:r>
              <a:rPr lang="en-US" dirty="0" smtClean="0">
                <a:latin typeface="BNPP Sans Extra Bold" pitchFamily="50" charset="0"/>
              </a:rPr>
              <a:t> non thread-safe</a:t>
            </a:r>
          </a:p>
          <a:p>
            <a:pPr marL="0" indent="0">
              <a:buNone/>
            </a:pPr>
            <a:endParaRPr lang="en-US" dirty="0"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en-US" dirty="0" smtClean="0">
                <a:latin typeface="BNPP Sans Extra Bold" pitchFamily="50" charset="0"/>
              </a:rPr>
              <a:t>Pas </a:t>
            </a:r>
            <a:r>
              <a:rPr lang="en-US" dirty="0" err="1" smtClean="0">
                <a:latin typeface="BNPP Sans Extra Bold" pitchFamily="50" charset="0"/>
              </a:rPr>
              <a:t>d’internationalisation</a:t>
            </a:r>
            <a:r>
              <a:rPr lang="en-US" dirty="0" smtClean="0">
                <a:latin typeface="BNPP Sans Extra Bold" pitchFamily="50" charset="0"/>
              </a:rPr>
              <a:t> </a:t>
            </a:r>
            <a:r>
              <a:rPr lang="en-US" dirty="0" err="1" smtClean="0">
                <a:latin typeface="BNPP Sans Extra Bold" pitchFamily="50" charset="0"/>
              </a:rPr>
              <a:t>embarquée</a:t>
            </a:r>
            <a:r>
              <a:rPr lang="en-US" dirty="0" smtClean="0">
                <a:latin typeface="BNPP Sans Extra Bold" pitchFamily="50" charset="0"/>
              </a:rPr>
              <a:t>, </a:t>
            </a:r>
            <a:r>
              <a:rPr lang="en-US" dirty="0" err="1" smtClean="0">
                <a:latin typeface="BNPP Sans Extra Bold" pitchFamily="50" charset="0"/>
              </a:rPr>
              <a:t>obliger</a:t>
            </a:r>
            <a:r>
              <a:rPr lang="en-US" dirty="0" smtClean="0">
                <a:latin typeface="BNPP Sans Extra Bold" pitchFamily="50" charset="0"/>
              </a:rPr>
              <a:t> </a:t>
            </a:r>
            <a:r>
              <a:rPr lang="en-US" dirty="0" err="1" smtClean="0">
                <a:latin typeface="BNPP Sans Extra Bold" pitchFamily="50" charset="0"/>
              </a:rPr>
              <a:t>d’utiliser</a:t>
            </a:r>
            <a:r>
              <a:rPr lang="en-US" dirty="0" smtClean="0">
                <a:latin typeface="BNPP Sans Extra Bold" pitchFamily="50" charset="0"/>
              </a:rPr>
              <a:t> Calendar et </a:t>
            </a:r>
            <a:r>
              <a:rPr lang="en-US" dirty="0" err="1" smtClean="0">
                <a:latin typeface="BNPP Sans Extra Bold" pitchFamily="50" charset="0"/>
              </a:rPr>
              <a:t>Timezone</a:t>
            </a:r>
            <a:endParaRPr lang="en-US" dirty="0">
              <a:latin typeface="BNPP Sans Extra Bold" pitchFamily="50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  <p:pic>
        <p:nvPicPr>
          <p:cNvPr id="15362" name="Picture 2" descr="Image associÃ©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595"/>
          <a:stretch/>
        </p:blipFill>
        <p:spPr bwMode="auto">
          <a:xfrm>
            <a:off x="1" y="0"/>
            <a:ext cx="385063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3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995936" y="267494"/>
            <a:ext cx="4806642" cy="46085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600" dirty="0" smtClean="0">
                <a:latin typeface="BNPP Slab Serif Extra Bold" pitchFamily="50" charset="0"/>
              </a:rPr>
              <a:t>Nouvelle API Java Time</a:t>
            </a:r>
          </a:p>
          <a:p>
            <a:pPr marL="0" indent="0">
              <a:buNone/>
            </a:pPr>
            <a:endParaRPr lang="fr-FR" sz="2600" dirty="0" smtClean="0">
              <a:latin typeface="BNPP Slab Serif Extra Bold" pitchFamily="50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/>
                </a:solidFill>
                <a:latin typeface="BNPP Sans Extra Bold" pitchFamily="50" charset="0"/>
              </a:rPr>
              <a:t>Separation of concerns</a:t>
            </a:r>
            <a:r>
              <a:rPr lang="en-US" dirty="0" smtClean="0">
                <a:latin typeface="BNPP Sans Extra Bold" pitchFamily="50" charset="0"/>
              </a:rPr>
              <a:t>, </a:t>
            </a:r>
            <a:r>
              <a:rPr lang="en-US" dirty="0" err="1" smtClean="0">
                <a:latin typeface="BNPP Sans Extra Bold" pitchFamily="50" charset="0"/>
              </a:rPr>
              <a:t>définition</a:t>
            </a:r>
            <a:r>
              <a:rPr lang="en-US" dirty="0" smtClean="0">
                <a:latin typeface="BNPP Sans Extra Bold" pitchFamily="50" charset="0"/>
              </a:rPr>
              <a:t> des classes Date, </a:t>
            </a:r>
            <a:r>
              <a:rPr lang="en-US" dirty="0" err="1" smtClean="0">
                <a:latin typeface="BNPP Sans Extra Bold" pitchFamily="50" charset="0"/>
              </a:rPr>
              <a:t>DateTime</a:t>
            </a:r>
            <a:r>
              <a:rPr lang="en-US" dirty="0" smtClean="0">
                <a:latin typeface="BNPP Sans Extra Bold" pitchFamily="50" charset="0"/>
              </a:rPr>
              <a:t>, Timestamp…</a:t>
            </a:r>
          </a:p>
          <a:p>
            <a:pPr marL="0" indent="0">
              <a:buNone/>
            </a:pPr>
            <a:endParaRPr lang="en-US" dirty="0"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/>
                </a:solidFill>
                <a:latin typeface="BNPP Sans Extra Bold" pitchFamily="50" charset="0"/>
              </a:rPr>
              <a:t>Utilities</a:t>
            </a:r>
            <a:r>
              <a:rPr lang="en-US" dirty="0" smtClean="0">
                <a:latin typeface="BNPP Sans Extra Bold" pitchFamily="50" charset="0"/>
              </a:rPr>
              <a:t>, </a:t>
            </a:r>
            <a:r>
              <a:rPr lang="en-US" dirty="0" err="1" smtClean="0">
                <a:latin typeface="BNPP Sans Extra Bold" pitchFamily="50" charset="0"/>
              </a:rPr>
              <a:t>toutes</a:t>
            </a:r>
            <a:r>
              <a:rPr lang="en-US" dirty="0" smtClean="0">
                <a:latin typeface="BNPP Sans Extra Bold" pitchFamily="50" charset="0"/>
              </a:rPr>
              <a:t> les classes </a:t>
            </a:r>
            <a:r>
              <a:rPr lang="en-US" dirty="0" err="1" smtClean="0">
                <a:latin typeface="BNPP Sans Extra Bold" pitchFamily="50" charset="0"/>
              </a:rPr>
              <a:t>ont</a:t>
            </a:r>
            <a:r>
              <a:rPr lang="en-US" dirty="0" smtClean="0">
                <a:latin typeface="BNPP Sans Extra Bold" pitchFamily="50" charset="0"/>
              </a:rPr>
              <a:t> </a:t>
            </a:r>
            <a:r>
              <a:rPr lang="en-US" dirty="0" err="1" smtClean="0">
                <a:latin typeface="BNPP Sans Extra Bold" pitchFamily="50" charset="0"/>
              </a:rPr>
              <a:t>leurs</a:t>
            </a:r>
            <a:r>
              <a:rPr lang="en-US" dirty="0" smtClean="0">
                <a:latin typeface="BNPP Sans Extra Bold" pitchFamily="50" charset="0"/>
              </a:rPr>
              <a:t> </a:t>
            </a:r>
            <a:r>
              <a:rPr lang="en-US" dirty="0" err="1" smtClean="0">
                <a:latin typeface="BNPP Sans Extra Bold" pitchFamily="50" charset="0"/>
              </a:rPr>
              <a:t>méthodes</a:t>
            </a:r>
            <a:r>
              <a:rPr lang="en-US" dirty="0" smtClean="0">
                <a:latin typeface="BNPP Sans Extra Bold" pitchFamily="50" charset="0"/>
              </a:rPr>
              <a:t> pour </a:t>
            </a:r>
            <a:r>
              <a:rPr lang="en-US" dirty="0" err="1" smtClean="0">
                <a:latin typeface="BNPP Sans Extra Bold" pitchFamily="50" charset="0"/>
              </a:rPr>
              <a:t>effectuer</a:t>
            </a:r>
            <a:r>
              <a:rPr lang="en-US" dirty="0" smtClean="0">
                <a:latin typeface="BNPP Sans Extra Bold" pitchFamily="50" charset="0"/>
              </a:rPr>
              <a:t> les </a:t>
            </a:r>
            <a:r>
              <a:rPr lang="en-US" dirty="0" err="1" smtClean="0">
                <a:latin typeface="BNPP Sans Extra Bold" pitchFamily="50" charset="0"/>
              </a:rPr>
              <a:t>tâches</a:t>
            </a:r>
            <a:r>
              <a:rPr lang="en-US" dirty="0" smtClean="0">
                <a:latin typeface="BNPP Sans Extra Bold" pitchFamily="50" charset="0"/>
              </a:rPr>
              <a:t> </a:t>
            </a:r>
            <a:r>
              <a:rPr lang="en-US" dirty="0" err="1" smtClean="0">
                <a:latin typeface="BNPP Sans Extra Bold" pitchFamily="50" charset="0"/>
              </a:rPr>
              <a:t>classiques</a:t>
            </a:r>
            <a:r>
              <a:rPr lang="en-US" dirty="0" smtClean="0">
                <a:latin typeface="BNPP Sans Extra Bold" pitchFamily="50" charset="0"/>
              </a:rPr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add, format, parse</a:t>
            </a:r>
            <a:r>
              <a:rPr lang="en-US" dirty="0" smtClean="0">
                <a:latin typeface="BNPP Sans Extra Bold" pitchFamily="50" charset="0"/>
              </a:rPr>
              <a:t>…</a:t>
            </a:r>
          </a:p>
          <a:p>
            <a:pPr marL="0" indent="0">
              <a:buNone/>
            </a:pPr>
            <a:endParaRPr lang="en-US" dirty="0"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/>
                </a:solidFill>
                <a:latin typeface="BNPP Sans Extra Bold" pitchFamily="50" charset="0"/>
              </a:rPr>
              <a:t>Immutability</a:t>
            </a:r>
            <a:r>
              <a:rPr lang="en-US" dirty="0" smtClean="0">
                <a:latin typeface="BNPP Sans Extra Bold" pitchFamily="50" charset="0"/>
              </a:rPr>
              <a:t>, </a:t>
            </a:r>
            <a:r>
              <a:rPr lang="en-US" dirty="0" err="1" smtClean="0">
                <a:latin typeface="BNPP Sans Extra Bold" pitchFamily="50" charset="0"/>
              </a:rPr>
              <a:t>toutes</a:t>
            </a:r>
            <a:r>
              <a:rPr lang="en-US" dirty="0" smtClean="0">
                <a:latin typeface="BNPP Sans Extra Bold" pitchFamily="50" charset="0"/>
              </a:rPr>
              <a:t> les classes </a:t>
            </a:r>
            <a:r>
              <a:rPr lang="en-US" dirty="0" err="1" smtClean="0">
                <a:latin typeface="BNPP Sans Extra Bold" pitchFamily="50" charset="0"/>
              </a:rPr>
              <a:t>sont</a:t>
            </a:r>
            <a:r>
              <a:rPr lang="en-US" dirty="0" smtClean="0">
                <a:latin typeface="BNPP Sans Extra Bold" pitchFamily="50" charset="0"/>
              </a:rPr>
              <a:t> </a:t>
            </a:r>
            <a:r>
              <a:rPr lang="en-US" dirty="0" err="1" smtClean="0">
                <a:latin typeface="BNPP Sans Extra Bold" pitchFamily="50" charset="0"/>
              </a:rPr>
              <a:t>maintenant</a:t>
            </a:r>
            <a:r>
              <a:rPr lang="en-US" dirty="0" smtClean="0">
                <a:latin typeface="BNPP Sans Extra Bold" pitchFamily="50" charset="0"/>
              </a:rPr>
              <a:t> non </a:t>
            </a:r>
            <a:r>
              <a:rPr lang="en-US" dirty="0" err="1" smtClean="0">
                <a:latin typeface="BNPP Sans Extra Bold" pitchFamily="50" charset="0"/>
              </a:rPr>
              <a:t>mutables</a:t>
            </a:r>
            <a:r>
              <a:rPr lang="en-US" dirty="0" smtClean="0">
                <a:latin typeface="BNPP Sans Extra Bold" pitchFamily="50" charset="0"/>
              </a:rPr>
              <a:t> !</a:t>
            </a:r>
          </a:p>
        </p:txBody>
      </p:sp>
      <p:pic>
        <p:nvPicPr>
          <p:cNvPr id="5" name="Picture 2" descr="Image associÃ©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3" r="18200"/>
          <a:stretch/>
        </p:blipFill>
        <p:spPr bwMode="auto">
          <a:xfrm>
            <a:off x="-25772" y="0"/>
            <a:ext cx="387640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54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600" dirty="0" smtClean="0">
                <a:latin typeface="BNPP Slab Serif Extra Bold" pitchFamily="50" charset="0"/>
              </a:rPr>
              <a:t>Nouveau package </a:t>
            </a:r>
            <a:r>
              <a:rPr lang="fr-FR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java.time</a:t>
            </a:r>
            <a:r>
              <a:rPr lang="fr-FR" sz="2600" dirty="0" smtClean="0">
                <a:latin typeface="BNPP Slab Serif Extra Bold" pitchFamily="50" charset="0"/>
              </a:rPr>
              <a:t> qui propose des objets temporels dédiés:</a:t>
            </a:r>
          </a:p>
          <a:p>
            <a:pPr marL="0" indent="0">
              <a:buNone/>
            </a:pPr>
            <a:endParaRPr lang="fr-FR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LocalDate</a:t>
            </a:r>
            <a:r>
              <a:rPr lang="fr-FR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r-FR" sz="2400" dirty="0" smtClean="0">
                <a:latin typeface="BNPP Slab Serif Extra Bold" pitchFamily="50" charset="0"/>
                <a:cs typeface="Courier New" panose="02070309020205020404" pitchFamily="49" charset="0"/>
              </a:rPr>
              <a:t> date au format </a:t>
            </a:r>
            <a:r>
              <a:rPr lang="fr-FR" sz="2400" dirty="0" err="1" smtClean="0">
                <a:latin typeface="BNPP Slab Serif Extra Bold" pitchFamily="50" charset="0"/>
                <a:cs typeface="Courier New" panose="02070309020205020404" pitchFamily="49" charset="0"/>
              </a:rPr>
              <a:t>yyyy</a:t>
            </a:r>
            <a:r>
              <a:rPr lang="fr-FR" sz="2400" dirty="0" smtClean="0">
                <a:latin typeface="BNPP Slab Serif Extra Bold" pitchFamily="50" charset="0"/>
                <a:cs typeface="Courier New" panose="02070309020205020404" pitchFamily="49" charset="0"/>
              </a:rPr>
              <a:t>-MM-dd par défaut</a:t>
            </a:r>
            <a:endParaRPr lang="fr-FR" sz="3200" dirty="0" smtClean="0">
              <a:latin typeface="BNPP Slab Serif Extra Bold" pitchFamily="50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LocalTime</a:t>
            </a:r>
            <a:r>
              <a:rPr lang="fr-FR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2400" dirty="0" smtClean="0">
                <a:latin typeface="BNPP Slab Serif Extra Bold" pitchFamily="50" charset="0"/>
                <a:cs typeface="Courier New" panose="02070309020205020404" pitchFamily="49" charset="0"/>
              </a:rPr>
              <a:t>temps Humain au format </a:t>
            </a:r>
            <a:r>
              <a:rPr lang="fr-FR" sz="2400" dirty="0" err="1">
                <a:latin typeface="BNPP Slab Serif Extra Bold" pitchFamily="50" charset="0"/>
              </a:rPr>
              <a:t>hh:mm:ss.zzz</a:t>
            </a:r>
            <a:r>
              <a:rPr lang="fr-FR" sz="2400" dirty="0">
                <a:latin typeface="BNPP Slab Serif Extra Bold" pitchFamily="50" charset="0"/>
              </a:rPr>
              <a:t>.</a:t>
            </a:r>
            <a:endParaRPr lang="fr-FR" sz="2800" dirty="0" smtClean="0">
              <a:latin typeface="BNPP Slab Serif Extra Bold" pitchFamily="50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LocalDateTime</a:t>
            </a:r>
            <a:r>
              <a:rPr lang="fr-FR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2400" dirty="0" smtClean="0">
                <a:latin typeface="BNPP Slab Serif Extra Bold" pitchFamily="50" charset="0"/>
                <a:cs typeface="Courier New" panose="02070309020205020404" pitchFamily="49" charset="0"/>
              </a:rPr>
              <a:t>date </a:t>
            </a:r>
            <a:r>
              <a:rPr lang="fr-FR" sz="2400" dirty="0">
                <a:latin typeface="BNPP Slab Serif Extra Bold" pitchFamily="50" charset="0"/>
                <a:cs typeface="Courier New" panose="02070309020205020404" pitchFamily="49" charset="0"/>
              </a:rPr>
              <a:t>+ time</a:t>
            </a:r>
          </a:p>
          <a:p>
            <a:pPr marL="0" indent="0">
              <a:buNone/>
            </a:pPr>
            <a:r>
              <a:rPr lang="fr-FR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Instant, </a:t>
            </a:r>
            <a:r>
              <a:rPr lang="fr-FR" sz="2400" dirty="0">
                <a:latin typeface="BNPP Slab Serif Extra Bold" pitchFamily="50" charset="0"/>
                <a:cs typeface="Courier New" panose="02070309020205020404" pitchFamily="49" charset="0"/>
              </a:rPr>
              <a:t>machine time format (</a:t>
            </a:r>
            <a:r>
              <a:rPr lang="fr-FR" sz="2400" dirty="0" err="1">
                <a:latin typeface="BNPP Slab Serif Extra Bold" pitchFamily="50" charset="0"/>
                <a:cs typeface="Courier New" panose="02070309020205020404" pitchFamily="49" charset="0"/>
              </a:rPr>
              <a:t>timestamp</a:t>
            </a:r>
            <a:r>
              <a:rPr lang="fr-FR" sz="2400" dirty="0">
                <a:latin typeface="BNPP Slab Serif Extra Bold" pitchFamily="50" charset="0"/>
                <a:cs typeface="Courier New" panose="02070309020205020404" pitchFamily="49" charset="0"/>
              </a:rPr>
              <a:t> </a:t>
            </a:r>
            <a:r>
              <a:rPr lang="fr-FR" sz="2400" dirty="0" err="1">
                <a:latin typeface="BNPP Slab Serif Extra Bold" pitchFamily="50" charset="0"/>
                <a:cs typeface="Courier New" panose="02070309020205020404" pitchFamily="49" charset="0"/>
              </a:rPr>
              <a:t>unix</a:t>
            </a:r>
            <a:r>
              <a:rPr lang="fr-FR" sz="2400" dirty="0">
                <a:latin typeface="BNPP Slab Serif Extra Bold" pitchFamily="50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fr-FR" dirty="0" smtClean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Java Time API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103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0526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600" dirty="0" smtClean="0">
                <a:latin typeface="BNPP Slab Serif Extra Bold" pitchFamily="50" charset="0"/>
              </a:rPr>
              <a:t>On trouve également de quoi gérer des durées</a:t>
            </a:r>
          </a:p>
          <a:p>
            <a:pPr marL="0" indent="0">
              <a:buNone/>
            </a:pPr>
            <a:endParaRPr lang="fr-FR" sz="2600" dirty="0" smtClean="0">
              <a:latin typeface="BNPP Slab Serif Extra Bold" pitchFamily="50" charset="0"/>
            </a:endParaRPr>
          </a:p>
          <a:p>
            <a:pPr marL="0" indent="0">
              <a:buNone/>
            </a:pPr>
            <a:r>
              <a:rPr lang="fr-FR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Period</a:t>
            </a:r>
            <a:r>
              <a:rPr lang="fr-F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2000" dirty="0">
                <a:latin typeface="BNPP Slab Serif Extra Bold" pitchFamily="50" charset="0"/>
                <a:cs typeface="Courier New" panose="02070309020205020404" pitchFamily="49" charset="0"/>
              </a:rPr>
              <a:t>une période </a:t>
            </a:r>
            <a:r>
              <a:rPr lang="fr-FR" sz="2000" dirty="0" smtClean="0">
                <a:latin typeface="BNPP Slab Serif Extra Bold" pitchFamily="50" charset="0"/>
                <a:cs typeface="Courier New" panose="02070309020205020404" pitchFamily="49" charset="0"/>
              </a:rPr>
              <a:t>date-</a:t>
            </a:r>
            <a:r>
              <a:rPr lang="fr-FR" sz="2000" dirty="0" err="1" smtClean="0">
                <a:latin typeface="BNPP Slab Serif Extra Bold" pitchFamily="50" charset="0"/>
                <a:cs typeface="Courier New" panose="02070309020205020404" pitchFamily="49" charset="0"/>
              </a:rPr>
              <a:t>based</a:t>
            </a:r>
            <a:endParaRPr lang="fr-FR" sz="2000" dirty="0" smtClean="0">
              <a:latin typeface="BNPP Slab Serif Extra Bold" pitchFamily="50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Duration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2000" dirty="0">
                <a:latin typeface="BNPP Slab Serif Extra Bold" pitchFamily="50" charset="0"/>
                <a:cs typeface="Courier New" panose="02070309020205020404" pitchFamily="49" charset="0"/>
              </a:rPr>
              <a:t>une </a:t>
            </a:r>
            <a:r>
              <a:rPr lang="fr-FR" sz="2000" dirty="0" smtClean="0">
                <a:latin typeface="BNPP Slab Serif Extra Bold" pitchFamily="50" charset="0"/>
                <a:cs typeface="Courier New" panose="02070309020205020404" pitchFamily="49" charset="0"/>
              </a:rPr>
              <a:t>période time-</a:t>
            </a:r>
            <a:r>
              <a:rPr lang="fr-FR" sz="2000" dirty="0" err="1" smtClean="0">
                <a:latin typeface="BNPP Slab Serif Extra Bold" pitchFamily="50" charset="0"/>
                <a:cs typeface="Courier New" panose="02070309020205020404" pitchFamily="49" charset="0"/>
              </a:rPr>
              <a:t>based</a:t>
            </a:r>
            <a:endParaRPr lang="fr-FR" sz="2000" dirty="0">
              <a:latin typeface="BNPP Slab Serif Extra Bold" pitchFamily="50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ChronoUnit</a:t>
            </a:r>
            <a:r>
              <a:rPr lang="fr-F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2000" dirty="0" smtClean="0">
                <a:latin typeface="BNPP Slab Serif Extra Bold" pitchFamily="50" charset="0"/>
                <a:cs typeface="Courier New" panose="02070309020205020404" pitchFamily="49" charset="0"/>
              </a:rPr>
              <a:t>avec </a:t>
            </a:r>
            <a:r>
              <a:rPr lang="fr-FR" sz="2000" dirty="0">
                <a:latin typeface="BNPP Slab Serif Extra Bold" pitchFamily="50" charset="0"/>
                <a:cs typeface="Courier New" panose="02070309020205020404" pitchFamily="49" charset="0"/>
              </a:rPr>
              <a:t>la méthode </a:t>
            </a:r>
            <a:r>
              <a:rPr lang="fr-FR" sz="2000" dirty="0" err="1">
                <a:latin typeface="BNPP Slab Serif Extra Bold" pitchFamily="50" charset="0"/>
                <a:cs typeface="Courier New" panose="02070309020205020404" pitchFamily="49" charset="0"/>
              </a:rPr>
              <a:t>between</a:t>
            </a:r>
            <a:r>
              <a:rPr lang="fr-FR" sz="2000" dirty="0" smtClean="0">
                <a:latin typeface="BNPP Slab Serif Extra Bold" pitchFamily="50" charset="0"/>
                <a:cs typeface="Courier New" panose="02070309020205020404" pitchFamily="49" charset="0"/>
              </a:rPr>
              <a:t>(…)</a:t>
            </a:r>
          </a:p>
          <a:p>
            <a:pPr marL="0" indent="0">
              <a:buNone/>
            </a:pPr>
            <a:r>
              <a:rPr lang="fr-F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TemporalAdjuster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2000" dirty="0" smtClean="0">
                <a:latin typeface="BNPP Slab Serif Extra Bold" pitchFamily="50" charset="0"/>
                <a:cs typeface="Courier New" panose="02070309020205020404" pitchFamily="49" charset="0"/>
              </a:rPr>
              <a:t>qui permet d’ajuster  une valeur temporelle</a:t>
            </a:r>
            <a:endParaRPr lang="fr-FR" sz="2000" dirty="0">
              <a:latin typeface="BNPP Slab Serif Extra Bold" pitchFamily="50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2000" dirty="0">
              <a:latin typeface="BNPP Slab Serif Extra Bold" pitchFamily="50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Java Time API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104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159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2578" y="852985"/>
            <a:ext cx="8460000" cy="41768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sz="2600" dirty="0" smtClean="0">
                <a:latin typeface="BNPP Slab Serif Extra Bold" pitchFamily="50" charset="0"/>
              </a:rPr>
              <a:t>En utilisation</a:t>
            </a:r>
            <a:endParaRPr lang="fr-FR" dirty="0" smtClean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Java Time API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105</a:t>
            </a:fld>
            <a:endParaRPr lang="fr-FR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2464" y="1270670"/>
            <a:ext cx="8424936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LocalDate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date =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LocalDate.of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(2000,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Month.NOVEMBER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20);  </a:t>
            </a:r>
            <a:r>
              <a:rPr kumimoji="0" lang="fr-FR" altLang="fr-FR" sz="16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//créer une date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600" b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DayOfWeek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dotw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LocalDate.of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(2012,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Month.JULY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9).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getDayOfWeek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// on à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</a:rPr>
              <a:t>aussi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fr-FR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YearMonth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, </a:t>
            </a:r>
            <a:r>
              <a:rPr lang="fr-FR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MonthDay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</a:t>
            </a:r>
            <a:endParaRPr lang="fr-FR" altLang="fr-FR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96999" y="3171994"/>
            <a:ext cx="8751158" cy="1077218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LocalDate</a:t>
            </a:r>
            <a:r>
              <a:rPr lang="fr-FR" altLang="fr-F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date = </a:t>
            </a:r>
            <a:r>
              <a:rPr lang="fr-FR" altLang="fr-FR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LocalDate.of</a:t>
            </a:r>
            <a:r>
              <a:rPr lang="fr-FR" altLang="fr-F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(2000, </a:t>
            </a:r>
            <a:r>
              <a:rPr lang="fr-FR" altLang="fr-FR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Month.NOVEMBER</a:t>
            </a:r>
            <a:r>
              <a:rPr lang="fr-FR" altLang="fr-F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20);</a:t>
            </a:r>
            <a:br>
              <a:rPr lang="fr-FR" altLang="fr-F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altLang="fr-FR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TemporalAdjuster</a:t>
            </a:r>
            <a:r>
              <a:rPr lang="fr-FR" altLang="fr-F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altLang="fr-FR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adj</a:t>
            </a:r>
            <a:r>
              <a:rPr lang="fr-FR" altLang="fr-F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altLang="fr-FR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TemporalAdjusters.next</a:t>
            </a:r>
            <a:r>
              <a:rPr lang="fr-FR" altLang="fr-F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altLang="fr-FR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DayOfWeek.WEDNESDAY</a:t>
            </a:r>
            <a:r>
              <a:rPr lang="fr-FR" altLang="fr-F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fr-FR" altLang="fr-F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altLang="fr-FR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LocalDate</a:t>
            </a:r>
            <a:r>
              <a:rPr lang="fr-FR" altLang="fr-F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altLang="fr-FR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nextWed</a:t>
            </a:r>
            <a:r>
              <a:rPr lang="fr-FR" altLang="fr-F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altLang="fr-FR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date.with</a:t>
            </a:r>
            <a:r>
              <a:rPr lang="fr-FR" altLang="fr-F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altLang="fr-FR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adj</a:t>
            </a:r>
            <a:r>
              <a:rPr lang="fr-FR" altLang="fr-F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fr-FR" altLang="fr-F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altLang="fr-FR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System.out.printf</a:t>
            </a:r>
            <a:r>
              <a:rPr lang="fr-FR" altLang="fr-FR" sz="16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(« Date </a:t>
            </a:r>
            <a:r>
              <a:rPr lang="fr-FR" altLang="fr-F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of %s, the </a:t>
            </a:r>
            <a:r>
              <a:rPr lang="fr-FR" altLang="fr-FR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  <a:r>
              <a:rPr lang="fr-FR" altLang="fr-F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altLang="fr-FR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Wednesday</a:t>
            </a:r>
            <a:r>
              <a:rPr lang="fr-FR" altLang="fr-F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altLang="fr-FR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fr-FR" altLang="fr-F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</a:t>
            </a:r>
            <a:r>
              <a:rPr lang="fr-FR" altLang="fr-FR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s.%n</a:t>
            </a:r>
            <a:r>
              <a:rPr lang="fr-FR" altLang="fr-F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fr-FR" altLang="fr-FR" sz="16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date, </a:t>
            </a:r>
            <a:r>
              <a:rPr lang="fr-FR" altLang="fr-FR" sz="16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nextWed</a:t>
            </a:r>
            <a:r>
              <a:rPr lang="fr-FR" altLang="fr-F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</p:txBody>
      </p:sp>
      <p:sp>
        <p:nvSpPr>
          <p:cNvPr id="8" name="Espace réservé du contenu 1"/>
          <p:cNvSpPr txBox="1">
            <a:spLocks/>
          </p:cNvSpPr>
          <p:nvPr/>
        </p:nvSpPr>
        <p:spPr>
          <a:xfrm>
            <a:off x="342578" y="2715766"/>
            <a:ext cx="8460000" cy="41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2600" dirty="0" smtClean="0">
                <a:latin typeface="BNPP Slab Serif Extra Bold" pitchFamily="50" charset="0"/>
              </a:rPr>
              <a:t>Calculer le premier mercredi après une date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62457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2578" y="852985"/>
            <a:ext cx="8460000" cy="41768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sz="2600" dirty="0" err="1" smtClean="0">
                <a:solidFill>
                  <a:schemeClr val="bg1">
                    <a:lumMod val="50000"/>
                  </a:schemeClr>
                </a:solidFill>
                <a:latin typeface="BNPP Slab Serif Extra Bold" pitchFamily="50" charset="0"/>
              </a:rPr>
              <a:t>LocalDateTime</a:t>
            </a:r>
            <a:endParaRPr lang="fr-FR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Java Time API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106</a:t>
            </a:fld>
            <a:endParaRPr lang="fr-FR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2464" y="1237506"/>
            <a:ext cx="8424936" cy="1200329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LocalTime.now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b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LocalDateTime.now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fr-FR" altLang="fr-FR" b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LocalDateTime.of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(1994,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Month.APRIL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15, 11, 30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b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LocalDateTime.now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plusMonths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(6)</a:t>
            </a:r>
            <a:endParaRPr lang="fr-FR" altLang="fr-FR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Espace réservé du contenu 1"/>
          <p:cNvSpPr txBox="1">
            <a:spLocks/>
          </p:cNvSpPr>
          <p:nvPr/>
        </p:nvSpPr>
        <p:spPr>
          <a:xfrm>
            <a:off x="342578" y="2499742"/>
            <a:ext cx="8460000" cy="41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2600" dirty="0" err="1" smtClean="0">
                <a:solidFill>
                  <a:schemeClr val="bg1">
                    <a:lumMod val="50000"/>
                  </a:schemeClr>
                </a:solidFill>
                <a:latin typeface="BNPP Slab Serif Extra Bold" pitchFamily="50" charset="0"/>
              </a:rPr>
              <a:t>Parsing</a:t>
            </a:r>
            <a:endParaRPr lang="fr-FR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82464" y="2886536"/>
            <a:ext cx="8420114" cy="1107996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toutes les classes possèdent une méthode </a:t>
            </a:r>
            <a:r>
              <a:rPr lang="fr-FR" altLang="fr-FR" sz="1600" b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parse</a:t>
            </a:r>
            <a:r>
              <a:rPr lang="fr-FR" altLang="fr-FR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6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LocalDate</a:t>
            </a:r>
            <a:r>
              <a:rPr lang="fr-FR" altLang="fr-FR" sz="16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altLang="fr-F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date = </a:t>
            </a:r>
            <a:r>
              <a:rPr lang="fr-FR" altLang="fr-FR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LocalDate.parse</a:t>
            </a:r>
            <a:r>
              <a:rPr lang="fr-FR" altLang="fr-F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(in, </a:t>
            </a:r>
            <a:r>
              <a:rPr lang="fr-FR" altLang="fr-FR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DateTimeFormatter.BASIC_ISO_DATE</a:t>
            </a:r>
            <a:r>
              <a:rPr lang="fr-FR" altLang="fr-F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endParaRPr lang="fr-FR" altLang="fr-FR" sz="1600" dirty="0" smtClean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on peut fournir un </a:t>
            </a:r>
            <a:r>
              <a:rPr lang="fr-FR" altLang="fr-FR" sz="1600" b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formatter</a:t>
            </a:r>
            <a:r>
              <a:rPr lang="fr-FR" altLang="fr-FR" sz="16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custom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DateTimeFormatter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formatter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DateTimeFormatter.ofPattern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("MMM d </a:t>
            </a:r>
            <a:r>
              <a:rPr lang="fr-FR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yyyy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  <a:endParaRPr lang="fr-FR" altLang="fr-FR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66242" y="4114995"/>
            <a:ext cx="84648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bg1">
                    <a:lumMod val="50000"/>
                  </a:schemeClr>
                </a:solidFill>
                <a:hlinkClick r:id="rId5"/>
              </a:rPr>
              <a:t>https://</a:t>
            </a:r>
            <a:r>
              <a:rPr lang="fr-FR" sz="1400" dirty="0" smtClean="0">
                <a:solidFill>
                  <a:schemeClr val="bg1">
                    <a:lumMod val="50000"/>
                  </a:schemeClr>
                </a:solidFill>
                <a:hlinkClick r:id="rId5"/>
              </a:rPr>
              <a:t>docs.oracle.com/javase/8/docs/api/java/time/format/DateTimeFormatter.html#patterns</a:t>
            </a:r>
            <a:r>
              <a:rPr lang="fr-FR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fr-FR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45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2578" y="852985"/>
            <a:ext cx="8460000" cy="41768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sz="2600" dirty="0" err="1" smtClean="0">
                <a:solidFill>
                  <a:schemeClr val="bg1">
                    <a:lumMod val="50000"/>
                  </a:schemeClr>
                </a:solidFill>
                <a:latin typeface="BNPP Slab Serif Extra Bold" pitchFamily="50" charset="0"/>
              </a:rPr>
              <a:t>Formatting</a:t>
            </a:r>
            <a:endParaRPr lang="fr-FR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Java Time API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107</a:t>
            </a:fld>
            <a:endParaRPr lang="fr-FR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2464" y="1275606"/>
            <a:ext cx="8424936" cy="92333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DateTimeFormatter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format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DateTimeFormatter.ofPattern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("MMM d </a:t>
            </a:r>
            <a:r>
              <a:rPr lang="fr-FR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yyyy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hh:mm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 out = </a:t>
            </a:r>
            <a:r>
              <a:rPr lang="fr-FR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departure.format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(format);</a:t>
            </a:r>
            <a:endParaRPr lang="fr-FR" altLang="fr-FR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Espace réservé du contenu 1"/>
          <p:cNvSpPr txBox="1">
            <a:spLocks/>
          </p:cNvSpPr>
          <p:nvPr/>
        </p:nvSpPr>
        <p:spPr>
          <a:xfrm>
            <a:off x="342578" y="2355726"/>
            <a:ext cx="8460000" cy="41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2600" dirty="0" err="1" smtClean="0">
                <a:solidFill>
                  <a:schemeClr val="bg1">
                    <a:lumMod val="50000"/>
                  </a:schemeClr>
                </a:solidFill>
                <a:latin typeface="BNPP Slab Serif Extra Bold" pitchFamily="50" charset="0"/>
              </a:rPr>
              <a:t>TemporalAdjuster</a:t>
            </a:r>
            <a:endParaRPr lang="fr-FR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77642" y="2773412"/>
            <a:ext cx="8424936" cy="1200329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System.out.printf</a:t>
            </a:r>
            <a:r>
              <a:rPr lang="fr-FR" altLang="fr-FR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("first </a:t>
            </a:r>
            <a:r>
              <a:rPr lang="fr-FR" altLang="fr-FR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day</a:t>
            </a:r>
            <a:r>
              <a:rPr lang="fr-FR" altLang="fr-FR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of </a:t>
            </a:r>
            <a:r>
              <a:rPr lang="fr-FR" altLang="fr-FR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Month</a:t>
            </a:r>
            <a:r>
              <a:rPr lang="fr-FR" altLang="fr-FR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%</a:t>
            </a:r>
            <a:r>
              <a:rPr lang="fr-FR" altLang="fr-FR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s%n</a:t>
            </a:r>
            <a:r>
              <a:rPr lang="fr-FR" altLang="fr-FR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fr-FR" altLang="fr-FR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fr-FR" altLang="fr-FR" b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date.with</a:t>
            </a:r>
            <a:r>
              <a:rPr lang="fr-FR" altLang="fr-FR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altLang="fr-FR" b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TemporalAdjusters.firstDayOfMonth</a:t>
            </a:r>
            <a:r>
              <a:rPr lang="fr-FR" altLang="fr-FR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()));</a:t>
            </a:r>
            <a:r>
              <a:rPr lang="fr-FR" altLang="fr-FR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altLang="fr-FR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System.out.printf</a:t>
            </a:r>
            <a:r>
              <a:rPr lang="fr-FR" altLang="fr-FR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("first </a:t>
            </a:r>
            <a:r>
              <a:rPr lang="fr-FR" altLang="fr-FR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Monday</a:t>
            </a:r>
            <a:r>
              <a:rPr lang="fr-FR" altLang="fr-FR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of </a:t>
            </a:r>
            <a:r>
              <a:rPr lang="fr-FR" altLang="fr-FR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Month</a:t>
            </a:r>
            <a:r>
              <a:rPr lang="fr-FR" altLang="fr-FR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%</a:t>
            </a:r>
            <a:r>
              <a:rPr lang="fr-FR" altLang="fr-FR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s%n</a:t>
            </a:r>
            <a:r>
              <a:rPr lang="fr-FR" altLang="fr-FR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fr-FR" altLang="fr-FR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fr-FR" altLang="fr-FR" b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date.with</a:t>
            </a:r>
            <a:r>
              <a:rPr lang="fr-FR" altLang="fr-FR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altLang="fr-FR" b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TemporalAdjusters.firstInMonth</a:t>
            </a:r>
            <a:r>
              <a:rPr lang="fr-FR" altLang="fr-FR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altLang="fr-FR" b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DayOfWeek.MONDAY</a:t>
            </a:r>
            <a:r>
              <a:rPr kumimoji="0" lang="fr-FR" altLang="fr-FR" sz="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)));</a:t>
            </a:r>
            <a:r>
              <a:rPr kumimoji="0" lang="fr-FR" altLang="fr-FR" sz="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fr-FR" altLang="fr-FR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RÃ©sultat de recherche d'images pour &quot;code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00186"/>
            <a:ext cx="3330840" cy="214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contenu 1"/>
          <p:cNvSpPr>
            <a:spLocks noGrp="1"/>
          </p:cNvSpPr>
          <p:nvPr>
            <p:ph idx="1"/>
          </p:nvPr>
        </p:nvSpPr>
        <p:spPr>
          <a:xfrm>
            <a:off x="4211960" y="267494"/>
            <a:ext cx="4590618" cy="460851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FR" sz="2400" dirty="0" err="1" smtClean="0">
                <a:solidFill>
                  <a:srgbClr val="000000"/>
                </a:solidFill>
                <a:latin typeface="BNPP Sans Extra Bold" pitchFamily="50" charset="0"/>
              </a:rPr>
              <a:t>Parse</a:t>
            </a:r>
            <a:r>
              <a:rPr lang="fr-FR" sz="2400" dirty="0" smtClean="0">
                <a:solidFill>
                  <a:srgbClr val="000000"/>
                </a:solidFill>
                <a:latin typeface="BNPP Sans Extra Bold" pitchFamily="50" charset="0"/>
              </a:rPr>
              <a:t>, format, duration, </a:t>
            </a:r>
            <a:r>
              <a:rPr lang="fr-FR" sz="2400" dirty="0" err="1" smtClean="0">
                <a:solidFill>
                  <a:srgbClr val="000000"/>
                </a:solidFill>
                <a:latin typeface="BNPP Sans Extra Bold" pitchFamily="50" charset="0"/>
              </a:rPr>
              <a:t>between</a:t>
            </a:r>
            <a:r>
              <a:rPr lang="fr-FR" sz="2400" dirty="0" smtClean="0">
                <a:solidFill>
                  <a:srgbClr val="000000"/>
                </a:solidFill>
                <a:latin typeface="BNPP Sans Extra Bold" pitchFamily="50" charset="0"/>
              </a:rPr>
              <a:t>…</a:t>
            </a:r>
            <a:endParaRPr lang="fr-FR" sz="105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17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2578" y="852984"/>
            <a:ext cx="8460000" cy="35909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>
                <a:solidFill>
                  <a:schemeClr val="bg2"/>
                </a:solidFill>
                <a:latin typeface="BNPP Sans Extra Bold" pitchFamily="50" charset="0"/>
              </a:rPr>
              <a:t>Exercice 12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Créer une date1 au 1 janvier 2018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Créer une date2 à partir de « 2018-01-02 »</a:t>
            </a:r>
          </a:p>
          <a:p>
            <a:pPr marL="0" indent="0">
              <a:buNone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Créer une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date3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à partir de « 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03/01/2018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 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»</a:t>
            </a:r>
          </a:p>
          <a:p>
            <a:pPr marL="0" indent="0">
              <a:buNone/>
            </a:pPr>
            <a:endParaRPr lang="fr-FR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Vérifier que date2 + 1 jour = date3</a:t>
            </a:r>
          </a:p>
          <a:p>
            <a:pPr marL="0" indent="0">
              <a:buNone/>
            </a:pPr>
            <a:endParaRPr lang="fr-FR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Calculer la différence de temps (en jours) entre date3 et date2</a:t>
            </a:r>
            <a:endParaRPr lang="fr-FR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endParaRPr lang="fr-FR" dirty="0" smtClean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endParaRPr lang="fr-FR" dirty="0" smtClean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endParaRPr lang="fr-FR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endParaRPr lang="fr-FR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endParaRPr lang="fr-FR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endParaRPr lang="fr-FR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endParaRPr lang="fr-FR" dirty="0" smtClean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Optional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109</a:t>
            </a:fld>
            <a:endParaRPr lang="fr-FR" dirty="0"/>
          </a:p>
        </p:txBody>
      </p:sp>
      <p:pic>
        <p:nvPicPr>
          <p:cNvPr id="8" name="Picture 2" descr="RÃ©sultat de recherche d'images pour &quot;code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11630"/>
            <a:ext cx="720080" cy="46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06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0" y="2643758"/>
            <a:ext cx="9144000" cy="216024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7200" dirty="0" smtClean="0">
                <a:solidFill>
                  <a:schemeClr val="bg2"/>
                </a:solidFill>
                <a:latin typeface="BNPP Sans Extra Bold" pitchFamily="50" charset="0"/>
              </a:rPr>
              <a:t>Java 6</a:t>
            </a:r>
          </a:p>
          <a:p>
            <a:pPr algn="ctr"/>
            <a:r>
              <a:rPr lang="fr-FR" sz="4000" dirty="0" smtClean="0">
                <a:latin typeface="BNPP Sans Extra Bold" pitchFamily="50" charset="0"/>
              </a:rPr>
              <a:t>Collection API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23592" y="483518"/>
            <a:ext cx="7096815" cy="2062103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3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Deque</a:t>
            </a:r>
            <a:r>
              <a:rPr kumimoji="0" lang="fr-FR" altLang="fr-FR" sz="3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3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deque</a:t>
            </a:r>
            <a:r>
              <a:rPr kumimoji="0" lang="fr-FR" altLang="fr-FR" sz="3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fr-FR" altLang="fr-FR" sz="3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3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BlockingDeque</a:t>
            </a:r>
            <a:r>
              <a:rPr kumimoji="0" lang="fr-FR" altLang="fr-FR" sz="3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3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blockingDeque</a:t>
            </a:r>
            <a:r>
              <a:rPr kumimoji="0" lang="fr-FR" altLang="fr-FR" sz="3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fr-FR" altLang="fr-FR" sz="3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3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NavigableSet</a:t>
            </a:r>
            <a:r>
              <a:rPr kumimoji="0" lang="fr-FR" altLang="fr-FR" sz="3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3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NavigableSet</a:t>
            </a:r>
            <a:r>
              <a:rPr kumimoji="0" lang="fr-FR" altLang="fr-FR" sz="3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fr-FR" altLang="fr-FR" sz="3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3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NavigableMap</a:t>
            </a:r>
            <a:r>
              <a:rPr kumimoji="0" lang="fr-FR" altLang="fr-FR" sz="3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3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navigableMap</a:t>
            </a:r>
            <a:r>
              <a:rPr kumimoji="0" lang="fr-FR" altLang="fr-FR" sz="3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endParaRPr kumimoji="0" lang="fr-FR" altLang="fr-FR" sz="6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66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"/>
          <p:cNvSpPr txBox="1">
            <a:spLocks/>
          </p:cNvSpPr>
          <p:nvPr/>
        </p:nvSpPr>
        <p:spPr>
          <a:xfrm>
            <a:off x="-14833" y="4054574"/>
            <a:ext cx="9144000" cy="89344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Grande"/>
              <a:buNone/>
            </a:pPr>
            <a:r>
              <a:rPr lang="fr-FR" sz="40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Java 8 en vrac</a:t>
            </a:r>
            <a:endParaRPr lang="fr-FR" sz="32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  <p:pic>
        <p:nvPicPr>
          <p:cNvPr id="6" name="Picture 4" descr="Image associÃ©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26" b="22540"/>
          <a:stretch/>
        </p:blipFill>
        <p:spPr bwMode="auto">
          <a:xfrm>
            <a:off x="-14833" y="1143000"/>
            <a:ext cx="9158833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90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2578" y="852985"/>
            <a:ext cx="8460000" cy="4176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400" dirty="0" err="1" smtClean="0">
                <a:solidFill>
                  <a:schemeClr val="bg1">
                    <a:lumMod val="50000"/>
                  </a:schemeClr>
                </a:solidFill>
                <a:latin typeface="BNPP Slab Serif Extra Bold" pitchFamily="50" charset="0"/>
              </a:rPr>
              <a:t>forEachRemaining</a:t>
            </a: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lab Serif Extra Bold" pitchFamily="50" charset="0"/>
              </a:rPr>
              <a:t> (for avec lambda)</a:t>
            </a:r>
            <a:endParaRPr lang="fr-FR" sz="2400" dirty="0">
              <a:solidFill>
                <a:schemeClr val="bg1">
                  <a:lumMod val="50000"/>
                </a:schemeClr>
              </a:solidFill>
              <a:latin typeface="BNPP Slab Serif Extra Bold" pitchFamily="50" charset="0"/>
            </a:endParaRP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L’API Collection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111</a:t>
            </a:fld>
            <a:endParaRPr lang="fr-FR" dirty="0"/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13408" y="1346191"/>
            <a:ext cx="8435056" cy="338554"/>
          </a:xfrm>
          <a:prstGeom prst="rect">
            <a:avLst/>
          </a:prstGeom>
          <a:solidFill>
            <a:srgbClr val="FFFFFF"/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1600" dirty="0" err="1">
                <a:solidFill>
                  <a:schemeClr val="bg1">
                    <a:lumMod val="50000"/>
                  </a:schemeClr>
                </a:solidFill>
              </a:rPr>
              <a:t>iter.forEachRemaining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fr-FR" sz="1600" dirty="0" err="1">
                <a:solidFill>
                  <a:schemeClr val="bg1">
                    <a:lumMod val="50000"/>
                  </a:schemeClr>
                </a:solidFill>
              </a:rPr>
              <a:t>System.out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</a:rPr>
              <a:t>::</a:t>
            </a:r>
            <a:r>
              <a:rPr lang="fr-FR" sz="1600" dirty="0" err="1">
                <a:solidFill>
                  <a:schemeClr val="bg1">
                    <a:lumMod val="50000"/>
                  </a:schemeClr>
                </a:solidFill>
              </a:rPr>
              <a:t>println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</a:rPr>
              <a:t>);</a:t>
            </a:r>
            <a:endParaRPr kumimoji="0" lang="fr-FR" altLang="fr-FR" sz="3600" b="0" i="0" u="none" strike="noStrike" cap="none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Espace réservé du contenu 1"/>
          <p:cNvSpPr txBox="1">
            <a:spLocks/>
          </p:cNvSpPr>
          <p:nvPr/>
        </p:nvSpPr>
        <p:spPr>
          <a:xfrm>
            <a:off x="342578" y="1866295"/>
            <a:ext cx="8460000" cy="41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2600" dirty="0" err="1" smtClean="0">
                <a:solidFill>
                  <a:schemeClr val="bg1">
                    <a:lumMod val="50000"/>
                  </a:schemeClr>
                </a:solidFill>
                <a:latin typeface="BNPP Slab Serif Extra Bold" pitchFamily="50" charset="0"/>
              </a:rPr>
              <a:t>removeIf</a:t>
            </a:r>
            <a:r>
              <a:rPr lang="fr-FR" sz="2600" dirty="0" smtClean="0">
                <a:solidFill>
                  <a:schemeClr val="bg1">
                    <a:lumMod val="50000"/>
                  </a:schemeClr>
                </a:solidFill>
                <a:latin typeface="BNPP Slab Serif Extra Bold" pitchFamily="50" charset="0"/>
              </a:rPr>
              <a:t> sur les collections</a:t>
            </a:r>
            <a:endParaRPr lang="fr-FR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342578" y="2226335"/>
            <a:ext cx="8405886" cy="338554"/>
          </a:xfrm>
          <a:prstGeom prst="rect">
            <a:avLst/>
          </a:prstGeom>
          <a:solidFill>
            <a:srgbClr val="FFFFFF"/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1600" dirty="0" err="1">
                <a:solidFill>
                  <a:schemeClr val="bg1">
                    <a:lumMod val="50000"/>
                  </a:schemeClr>
                </a:solidFill>
              </a:rPr>
              <a:t>stringStack.removeIf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</a:rPr>
              <a:t>(s -&gt; </a:t>
            </a:r>
            <a:r>
              <a:rPr lang="fr-FR" sz="1600" dirty="0" err="1">
                <a:solidFill>
                  <a:schemeClr val="bg1">
                    <a:lumMod val="50000"/>
                  </a:schemeClr>
                </a:solidFill>
              </a:rPr>
              <a:t>s.contains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</a:rPr>
              <a:t>("</a:t>
            </a:r>
            <a:r>
              <a:rPr lang="fr-FR" sz="1600" dirty="0" err="1">
                <a:solidFill>
                  <a:schemeClr val="bg1">
                    <a:lumMod val="50000"/>
                  </a:schemeClr>
                </a:solidFill>
              </a:rPr>
              <a:t>ll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</a:rPr>
              <a:t>"));</a:t>
            </a:r>
            <a:endParaRPr kumimoji="0" lang="fr-FR" altLang="fr-FR" sz="3600" b="0" i="0" u="none" strike="noStrike" cap="none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Espace réservé du contenu 1"/>
          <p:cNvSpPr txBox="1">
            <a:spLocks/>
          </p:cNvSpPr>
          <p:nvPr/>
        </p:nvSpPr>
        <p:spPr>
          <a:xfrm>
            <a:off x="342578" y="2814252"/>
            <a:ext cx="8460000" cy="14136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fr-FR" sz="2600" dirty="0" err="1" smtClean="0">
                <a:solidFill>
                  <a:schemeClr val="bg1">
                    <a:lumMod val="50000"/>
                  </a:schemeClr>
                </a:solidFill>
                <a:latin typeface="BNPP Slab Serif Extra Bold" pitchFamily="50" charset="0"/>
              </a:rPr>
              <a:t>Spliterator</a:t>
            </a:r>
            <a:r>
              <a:rPr lang="fr-FR" sz="2600" dirty="0" smtClean="0">
                <a:solidFill>
                  <a:schemeClr val="bg1">
                    <a:lumMod val="50000"/>
                  </a:schemeClr>
                </a:solidFill>
                <a:latin typeface="BNPP Slab Serif Extra Bold" pitchFamily="50" charset="0"/>
              </a:rPr>
              <a:t> ! </a:t>
            </a:r>
          </a:p>
          <a:p>
            <a:pPr marL="0" lvl="0" indent="0">
              <a:buNone/>
            </a:pPr>
            <a:r>
              <a:rPr lang="fr-FR" altLang="fr-FR" sz="2400" dirty="0" smtClean="0">
                <a:solidFill>
                  <a:srgbClr val="000000"/>
                </a:solidFill>
                <a:latin typeface="BNPP Slab Serif Extra Bold" pitchFamily="50" charset="0"/>
                <a:cs typeface="Courier New" pitchFamily="49" charset="0"/>
              </a:rPr>
              <a:t>Parcourir</a:t>
            </a:r>
            <a:r>
              <a:rPr lang="fr-FR" altLang="fr-FR" sz="2400" dirty="0">
                <a:solidFill>
                  <a:srgbClr val="000000"/>
                </a:solidFill>
                <a:latin typeface="BNPP Slab Serif Extra Bold" pitchFamily="50" charset="0"/>
                <a:cs typeface="Courier New" pitchFamily="49" charset="0"/>
              </a:rPr>
              <a:t>, appliquer un lambda et splitter!</a:t>
            </a:r>
          </a:p>
          <a:p>
            <a:pPr marL="0" indent="0">
              <a:buFont typeface="Lucida Grande"/>
              <a:buNone/>
            </a:pPr>
            <a:endParaRPr lang="fr-FR" sz="2600" dirty="0" smtClean="0">
              <a:solidFill>
                <a:schemeClr val="bg1">
                  <a:lumMod val="50000"/>
                </a:schemeClr>
              </a:solidFill>
              <a:latin typeface="BNPP Slab Serif Extra Bold" pitchFamily="50" charset="0"/>
            </a:endParaRPr>
          </a:p>
          <a:p>
            <a:pPr marL="0" indent="0">
              <a:buFont typeface="Lucida Grande"/>
              <a:buNone/>
            </a:pPr>
            <a:endParaRPr lang="fr-FR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16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2578" y="852985"/>
            <a:ext cx="8460000" cy="41768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sz="2600" dirty="0" smtClean="0">
                <a:solidFill>
                  <a:schemeClr val="bg1">
                    <a:lumMod val="50000"/>
                  </a:schemeClr>
                </a:solidFill>
                <a:latin typeface="BNPP Slab Serif Extra Bold" pitchFamily="50" charset="0"/>
              </a:rPr>
              <a:t>Parcourir plus facilement</a:t>
            </a:r>
            <a:endParaRPr lang="fr-FR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L’API Collection et les </a:t>
            </a:r>
            <a:r>
              <a:rPr lang="fr-FR" dirty="0" err="1" smtClean="0"/>
              <a:t>Map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112</a:t>
            </a:fld>
            <a:endParaRPr lang="fr-FR" dirty="0"/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13408" y="1223081"/>
            <a:ext cx="8435056" cy="584775"/>
          </a:xfrm>
          <a:prstGeom prst="rect">
            <a:avLst/>
          </a:prstGeom>
          <a:solidFill>
            <a:srgbClr val="FFFFFF"/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map.</a:t>
            </a:r>
            <a:r>
              <a:rPr kumimoji="0" lang="fr-FR" altLang="fr-FR" sz="16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forEach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(k, v) -&gt;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System.</a:t>
            </a:r>
            <a:r>
              <a:rPr kumimoji="0" lang="fr-FR" altLang="fr-FR" sz="16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out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.println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"Key : " 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+ k + </a:t>
            </a:r>
            <a:r>
              <a:rPr kumimoji="0" lang="fr-FR" altLang="fr-FR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 Value : " 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+ v));</a:t>
            </a:r>
            <a:endParaRPr kumimoji="0" lang="fr-FR" altLang="fr-FR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Espace réservé du contenu 1"/>
          <p:cNvSpPr txBox="1">
            <a:spLocks/>
          </p:cNvSpPr>
          <p:nvPr/>
        </p:nvSpPr>
        <p:spPr>
          <a:xfrm>
            <a:off x="342578" y="1995686"/>
            <a:ext cx="8460000" cy="41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2600" dirty="0" err="1" smtClean="0">
                <a:solidFill>
                  <a:schemeClr val="bg1">
                    <a:lumMod val="50000"/>
                  </a:schemeClr>
                </a:solidFill>
                <a:latin typeface="BNPP Slab Serif Extra Bold" pitchFamily="50" charset="0"/>
              </a:rPr>
              <a:t>Get</a:t>
            </a:r>
            <a:r>
              <a:rPr lang="fr-FR" sz="2600" dirty="0" smtClean="0">
                <a:solidFill>
                  <a:schemeClr val="bg1">
                    <a:lumMod val="50000"/>
                  </a:schemeClr>
                </a:solidFill>
                <a:latin typeface="BNPP Slab Serif Extra Bold" pitchFamily="50" charset="0"/>
              </a:rPr>
              <a:t> avec valeur par défaut</a:t>
            </a:r>
            <a:endParaRPr lang="fr-FR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342578" y="2355726"/>
            <a:ext cx="8405886" cy="338554"/>
          </a:xfrm>
          <a:prstGeom prst="rect">
            <a:avLst/>
          </a:prstGeom>
          <a:solidFill>
            <a:srgbClr val="FFFFFF"/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String val =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map.getOrDefault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"B"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fr-FR" altLang="fr-FR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</a:t>
            </a:r>
            <a:r>
              <a:rPr kumimoji="0" lang="fr-FR" altLang="fr-FR" sz="16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Nah</a:t>
            </a:r>
            <a:r>
              <a:rPr kumimoji="0" lang="fr-FR" altLang="fr-FR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!"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  <a:endParaRPr kumimoji="0" lang="fr-FR" altLang="fr-FR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Espace réservé du contenu 1"/>
          <p:cNvSpPr txBox="1">
            <a:spLocks/>
          </p:cNvSpPr>
          <p:nvPr/>
        </p:nvSpPr>
        <p:spPr>
          <a:xfrm>
            <a:off x="342578" y="2814253"/>
            <a:ext cx="8460000" cy="41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2600" dirty="0" err="1" smtClean="0">
                <a:solidFill>
                  <a:schemeClr val="bg1">
                    <a:lumMod val="50000"/>
                  </a:schemeClr>
                </a:solidFill>
                <a:latin typeface="BNPP Slab Serif Extra Bold" pitchFamily="50" charset="0"/>
              </a:rPr>
              <a:t>replaceAll</a:t>
            </a:r>
            <a:r>
              <a:rPr lang="fr-FR" sz="2600" dirty="0" smtClean="0">
                <a:solidFill>
                  <a:schemeClr val="bg1">
                    <a:lumMod val="50000"/>
                  </a:schemeClr>
                </a:solidFill>
                <a:latin typeface="BNPP Slab Serif Extra Bold" pitchFamily="50" charset="0"/>
              </a:rPr>
              <a:t>	, </a:t>
            </a:r>
            <a:r>
              <a:rPr lang="fr-FR" sz="2600" dirty="0" err="1" smtClean="0">
                <a:solidFill>
                  <a:schemeClr val="bg1">
                    <a:lumMod val="50000"/>
                  </a:schemeClr>
                </a:solidFill>
                <a:latin typeface="BNPP Slab Serif Extra Bold" pitchFamily="50" charset="0"/>
              </a:rPr>
              <a:t>putIfAbsent</a:t>
            </a:r>
            <a:endParaRPr lang="fr-FR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343198" y="3213879"/>
            <a:ext cx="8405886" cy="646331"/>
          </a:xfrm>
          <a:prstGeom prst="rect">
            <a:avLst/>
          </a:prstGeom>
          <a:solidFill>
            <a:srgbClr val="FFFFFF"/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altLang="fr-FR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map.replaceAll</a:t>
            </a:r>
            <a:r>
              <a:rPr lang="fr-FR" altLang="fr-FR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((k, v) -&gt; "x");</a:t>
            </a:r>
            <a:br>
              <a:rPr lang="fr-FR" altLang="fr-FR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map.putIfAbsent</a:t>
            </a:r>
            <a:r>
              <a:rPr lang="fr-FR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("B", "x");</a:t>
            </a:r>
            <a:endParaRPr lang="fr-FR" altLang="fr-FR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Espace réservé du contenu 1"/>
          <p:cNvSpPr txBox="1">
            <a:spLocks/>
          </p:cNvSpPr>
          <p:nvPr/>
        </p:nvSpPr>
        <p:spPr>
          <a:xfrm>
            <a:off x="342578" y="4011910"/>
            <a:ext cx="8460000" cy="41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2600" dirty="0" err="1" smtClean="0">
                <a:solidFill>
                  <a:schemeClr val="bg1">
                    <a:lumMod val="50000"/>
                  </a:schemeClr>
                </a:solidFill>
                <a:latin typeface="BNPP Slab Serif Extra Bold" pitchFamily="50" charset="0"/>
              </a:rPr>
              <a:t>Compute</a:t>
            </a:r>
            <a:r>
              <a:rPr lang="fr-FR" sz="2600" dirty="0" smtClean="0">
                <a:solidFill>
                  <a:schemeClr val="bg1">
                    <a:lumMod val="50000"/>
                  </a:schemeClr>
                </a:solidFill>
                <a:latin typeface="BNPP Slab Serif Extra Bold" pitchFamily="50" charset="0"/>
              </a:rPr>
              <a:t>, </a:t>
            </a:r>
            <a:r>
              <a:rPr lang="fr-FR" sz="2600" dirty="0" err="1" smtClean="0">
                <a:solidFill>
                  <a:schemeClr val="bg1">
                    <a:lumMod val="50000"/>
                  </a:schemeClr>
                </a:solidFill>
                <a:latin typeface="BNPP Slab Serif Extra Bold" pitchFamily="50" charset="0"/>
              </a:rPr>
              <a:t>merge</a:t>
            </a:r>
            <a:r>
              <a:rPr lang="fr-FR" sz="2600" dirty="0" smtClean="0">
                <a:solidFill>
                  <a:schemeClr val="bg1">
                    <a:lumMod val="50000"/>
                  </a:schemeClr>
                </a:solidFill>
                <a:latin typeface="BNPP Slab Serif Extra Bold" pitchFamily="50" charset="0"/>
              </a:rPr>
              <a:t>, amélioration des performances</a:t>
            </a:r>
            <a:endParaRPr lang="fr-FR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6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dirty="0" smtClean="0"/>
              <a:t>L’API </a:t>
            </a:r>
            <a:r>
              <a:rPr lang="fr-FR" sz="3200" dirty="0" err="1" smtClean="0"/>
              <a:t>Concurrency</a:t>
            </a:r>
            <a:endParaRPr lang="fr-FR" dirty="0"/>
          </a:p>
        </p:txBody>
      </p:sp>
      <p:sp>
        <p:nvSpPr>
          <p:cNvPr id="13" name="Espace réservé du contenu 1"/>
          <p:cNvSpPr txBox="1">
            <a:spLocks/>
          </p:cNvSpPr>
          <p:nvPr/>
        </p:nvSpPr>
        <p:spPr>
          <a:xfrm>
            <a:off x="323528" y="843558"/>
            <a:ext cx="8496944" cy="196512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3200" b="1" dirty="0" err="1">
                <a:latin typeface="BNPP Slab Serif Extra Bold" pitchFamily="50" charset="0"/>
              </a:rPr>
              <a:t>CompletableFuture</a:t>
            </a:r>
            <a:endParaRPr lang="fr-FR" sz="4000" b="1" dirty="0">
              <a:latin typeface="BNPP Slab Serif Extra Bold" pitchFamily="50" charset="0"/>
            </a:endParaRPr>
          </a:p>
          <a:p>
            <a:pPr marL="0" indent="0" algn="ctr">
              <a:buFont typeface="Lucida Grande"/>
              <a:buNone/>
            </a:pP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Comment chainer des opérations asynchrones et les combiner sans peine</a:t>
            </a:r>
          </a:p>
          <a:p>
            <a:pPr marL="0" indent="0" algn="ctr">
              <a:buFont typeface="Lucida Grande"/>
              <a:buNone/>
            </a:pPr>
            <a:endParaRPr lang="fr-FR" sz="32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 algn="ctr">
              <a:buFont typeface="Lucida Grande"/>
              <a:buNone/>
            </a:pPr>
            <a:r>
              <a:rPr lang="fr-FR" sz="3200" dirty="0" err="1" smtClean="0">
                <a:solidFill>
                  <a:schemeClr val="bg2"/>
                </a:solidFill>
                <a:latin typeface="BNPP Sans Extra Bold" pitchFamily="50" charset="0"/>
              </a:rPr>
              <a:t>Forkjoin</a:t>
            </a:r>
            <a:r>
              <a:rPr lang="fr-FR" sz="3200" dirty="0" smtClean="0">
                <a:solidFill>
                  <a:schemeClr val="bg2"/>
                </a:solidFill>
                <a:latin typeface="BNPP Sans Extra Bold" pitchFamily="50" charset="0"/>
              </a:rPr>
              <a:t> </a:t>
            </a:r>
            <a:r>
              <a:rPr lang="fr-FR" sz="3200" dirty="0" err="1" smtClean="0">
                <a:solidFill>
                  <a:schemeClr val="bg2"/>
                </a:solidFill>
                <a:latin typeface="BNPP Sans Extra Bold" pitchFamily="50" charset="0"/>
              </a:rPr>
              <a:t>compute</a:t>
            </a:r>
            <a:endParaRPr lang="fr-FR" sz="3200" dirty="0" smtClean="0">
              <a:solidFill>
                <a:schemeClr val="bg2"/>
              </a:solidFill>
              <a:latin typeface="BNPP Sans Extra Bold" pitchFamily="50" charset="0"/>
            </a:endParaRPr>
          </a:p>
          <a:p>
            <a:pPr marL="0" indent="0" algn="ctr">
              <a:buFont typeface="Lucida Grande"/>
              <a:buNone/>
            </a:pPr>
            <a:endParaRPr lang="fr-FR" sz="32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43332" y="2808680"/>
            <a:ext cx="8496944" cy="1200329"/>
          </a:xfrm>
          <a:prstGeom prst="rect">
            <a:avLst/>
          </a:prstGeom>
          <a:solidFill>
            <a:srgbClr val="FFFFFF"/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CompletableFuture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&lt;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Void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&gt; 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voidCompletableFuture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= </a:t>
            </a:r>
            <a:r>
              <a:rPr kumimoji="0" lang="fr-FR" altLang="fr-FR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CompletableFuture.</a:t>
            </a:r>
            <a:r>
              <a:rPr kumimoji="0" lang="fr-FR" altLang="fr-FR" b="1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supplyAsync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(() -&gt; 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blockingReadPage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())</a:t>
            </a:r>
            <a:b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.</a:t>
            </a:r>
            <a:r>
              <a:rPr kumimoji="0" lang="fr-FR" altLang="fr-FR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thenApply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::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getLinks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</a:t>
            </a:r>
            <a:b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.</a:t>
            </a:r>
            <a:r>
              <a:rPr kumimoji="0" lang="fr-FR" altLang="fr-FR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thenAccept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System.</a:t>
            </a:r>
            <a:r>
              <a:rPr kumimoji="0" lang="fr-FR" altLang="fr-FR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out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::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println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  <a:endParaRPr kumimoji="0" lang="fr-FR" altLang="fr-FR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6300192" y="4796670"/>
            <a:ext cx="2016000" cy="135000"/>
          </a:xfrm>
        </p:spPr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7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369768" y="4796670"/>
            <a:ext cx="180000" cy="135000"/>
          </a:xfrm>
        </p:spPr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113</a:t>
            </a:fld>
            <a:endParaRPr lang="fr-FR" dirty="0"/>
          </a:p>
        </p:txBody>
      </p:sp>
      <p:sp>
        <p:nvSpPr>
          <p:cNvPr id="8" name="Espace réservé du contenu 1"/>
          <p:cNvSpPr txBox="1">
            <a:spLocks/>
          </p:cNvSpPr>
          <p:nvPr/>
        </p:nvSpPr>
        <p:spPr>
          <a:xfrm>
            <a:off x="323528" y="4155926"/>
            <a:ext cx="8496944" cy="50695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smtClean="0">
                <a:latin typeface="BNPP Slab Serif Extra Bold" pitchFamily="50" charset="0"/>
              </a:rPr>
              <a:t>Ps: vous connaissez le </a:t>
            </a:r>
            <a:r>
              <a:rPr lang="fr-FR" b="1" dirty="0" err="1" smtClean="0">
                <a:latin typeface="BNPP Slab Serif Extra Bold" pitchFamily="50" charset="0"/>
              </a:rPr>
              <a:t>ForkJoin</a:t>
            </a:r>
            <a:r>
              <a:rPr lang="fr-FR" b="1" dirty="0" smtClean="0">
                <a:latin typeface="BNPP Slab Serif Extra Bold" pitchFamily="50" charset="0"/>
              </a:rPr>
              <a:t> de Java 7 ?</a:t>
            </a:r>
            <a:endParaRPr lang="fr-FR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99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Java IO &amp; NIO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114</a:t>
            </a:fld>
            <a:endParaRPr lang="fr-FR" dirty="0"/>
          </a:p>
        </p:txBody>
      </p:sp>
      <p:sp>
        <p:nvSpPr>
          <p:cNvPr id="8" name="Espace réservé du contenu 1"/>
          <p:cNvSpPr txBox="1">
            <a:spLocks/>
          </p:cNvSpPr>
          <p:nvPr/>
        </p:nvSpPr>
        <p:spPr>
          <a:xfrm>
            <a:off x="323528" y="915566"/>
            <a:ext cx="8460000" cy="34563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Grande"/>
              <a:buNone/>
            </a:pPr>
            <a:r>
              <a:rPr lang="fr-FR" sz="3200" dirty="0" smtClean="0">
                <a:solidFill>
                  <a:schemeClr val="bg2"/>
                </a:solidFill>
                <a:latin typeface="BNPP Sans Extra Bold" pitchFamily="50" charset="0"/>
              </a:rPr>
              <a:t>Les </a:t>
            </a:r>
            <a:r>
              <a:rPr lang="fr-FR" sz="3200" dirty="0" err="1" smtClean="0">
                <a:solidFill>
                  <a:schemeClr val="bg2"/>
                </a:solidFill>
                <a:latin typeface="BNPP Sans Extra Bold" pitchFamily="50" charset="0"/>
              </a:rPr>
              <a:t>Streams</a:t>
            </a:r>
            <a:r>
              <a:rPr lang="fr-FR" sz="3200" dirty="0" smtClean="0">
                <a:solidFill>
                  <a:schemeClr val="bg2"/>
                </a:solidFill>
                <a:latin typeface="BNPP Sans Extra Bold" pitchFamily="50" charset="0"/>
              </a:rPr>
              <a:t> pour les fichiers</a:t>
            </a:r>
          </a:p>
          <a:p>
            <a:pPr marL="0" indent="0" algn="ctr">
              <a:buFont typeface="Lucida Grande"/>
              <a:buNone/>
            </a:pP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Et la classe utilitaire : </a:t>
            </a:r>
            <a:r>
              <a:rPr lang="fr-FR" sz="2000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java.nio.file.Files</a:t>
            </a:r>
            <a:endParaRPr lang="fr-FR" sz="2000" dirty="0" smtClean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 algn="ctr">
              <a:buFont typeface="Lucida Grande"/>
              <a:buNone/>
            </a:pP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Depuis le JDK 7</a:t>
            </a:r>
          </a:p>
          <a:p>
            <a:pPr marL="0" indent="0" algn="ctr">
              <a:buFont typeface="Lucida Grande"/>
              <a:buNone/>
            </a:pPr>
            <a:endParaRPr lang="fr-FR" sz="20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fr-FR" sz="1900" dirty="0" err="1">
                <a:solidFill>
                  <a:schemeClr val="bg2"/>
                </a:solidFill>
                <a:latin typeface="BNPP Sans Extra Bold" pitchFamily="50" charset="0"/>
                <a:hlinkClick r:id="rId5"/>
              </a:rPr>
              <a:t>Java.nui.file.Files</a:t>
            </a:r>
            <a:r>
              <a:rPr lang="fr-FR" sz="1900" dirty="0">
                <a:solidFill>
                  <a:schemeClr val="bg2"/>
                </a:solidFill>
                <a:latin typeface="BNPP Sans Extra Bold" pitchFamily="50" charset="0"/>
              </a:rPr>
              <a:t> </a:t>
            </a:r>
            <a:r>
              <a:rPr lang="fr-FR" sz="1900" dirty="0">
                <a:latin typeface="BNPP Sans Extra Bold" pitchFamily="50" charset="0"/>
              </a:rPr>
              <a:t>Fournie un ensemble de </a:t>
            </a:r>
            <a:r>
              <a:rPr lang="fr-FR" sz="1900" dirty="0" smtClean="0">
                <a:latin typeface="BNPP Sans Extra Bold" pitchFamily="50" charset="0"/>
              </a:rPr>
              <a:t>méthodes utilitaires</a:t>
            </a:r>
          </a:p>
          <a:p>
            <a:pPr>
              <a:buFontTx/>
              <a:buChar char="-"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Copy de fichier</a:t>
            </a:r>
          </a:p>
          <a:p>
            <a:pPr>
              <a:buFontTx/>
              <a:buChar char="-"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Création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de répertoires, fichiers, liens…</a:t>
            </a:r>
          </a:p>
          <a:p>
            <a:pPr>
              <a:buFontTx/>
              <a:buChar char="-"/>
            </a:pPr>
            <a:r>
              <a:rPr lang="fr-FR" dirty="0" err="1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isReadable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, </a:t>
            </a:r>
            <a:r>
              <a:rPr lang="fr-FR" dirty="0" err="1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isWritable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, </a:t>
            </a:r>
            <a:r>
              <a:rPr lang="fr-FR" dirty="0" err="1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isHidden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…</a:t>
            </a:r>
          </a:p>
          <a:p>
            <a:pPr>
              <a:buFontTx/>
              <a:buChar char="-"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Création des flux de lecture et d’écriture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…</a:t>
            </a:r>
          </a:p>
          <a:p>
            <a:pPr>
              <a:buFontTx/>
              <a:buChar char="-"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Lecture d’un fichier en Stream </a:t>
            </a:r>
            <a:r>
              <a:rPr lang="fr-FR" sz="15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5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Files.lines</a:t>
            </a:r>
            <a:r>
              <a:rPr lang="fr-FR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(Path </a:t>
            </a:r>
            <a:r>
              <a:rPr lang="fr-FR" sz="15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</a:t>
            </a:r>
            <a:r>
              <a:rPr lang="fr-FR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fr-FR" sz="15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BufferedReader.lines</a:t>
            </a:r>
            <a:r>
              <a:rPr lang="fr-FR" sz="15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endParaRPr lang="fr-FR" sz="15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Tx/>
              <a:buChar char="-"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Listing de répertoire </a:t>
            </a:r>
            <a:r>
              <a:rPr lang="fr-FR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5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Files.list</a:t>
            </a:r>
            <a:r>
              <a:rPr lang="fr-FR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(Path </a:t>
            </a:r>
            <a:r>
              <a:rPr lang="fr-FR" sz="15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dir</a:t>
            </a:r>
            <a:r>
              <a:rPr lang="fr-FR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</a:p>
          <a:p>
            <a:pPr marL="0" indent="0" algn="ctr">
              <a:buFont typeface="Lucida Grande"/>
              <a:buNone/>
            </a:pPr>
            <a:endParaRPr lang="fr-FR" dirty="0" smtClean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323528" y="4227934"/>
            <a:ext cx="8460000" cy="216024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Attention à </a:t>
            </a:r>
            <a:r>
              <a:rPr lang="fr-FR" sz="1400" dirty="0" err="1" smtClean="0">
                <a:solidFill>
                  <a:schemeClr val="tx1"/>
                </a:solidFill>
              </a:rPr>
              <a:t>Files.walk</a:t>
            </a:r>
            <a:r>
              <a:rPr lang="fr-FR" sz="1400" dirty="0">
                <a:solidFill>
                  <a:schemeClr val="tx1"/>
                </a:solidFill>
              </a:rPr>
              <a:t>(…) : https://blog.jooq.org/2014/01/24/java-8-friday-goodies-the-new-new-io-apis/</a:t>
            </a:r>
            <a:endParaRPr lang="fr-FR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4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400" dirty="0" smtClean="0">
                <a:solidFill>
                  <a:srgbClr val="000000"/>
                </a:solidFill>
                <a:latin typeface="BNPP Sans Extra Bold" pitchFamily="50" charset="0"/>
              </a:rPr>
              <a:t>Le</a:t>
            </a:r>
            <a:r>
              <a:rPr lang="fr-FR" sz="2400" dirty="0" smtClean="0">
                <a:latin typeface="BNPP Sans Extra Bold" pitchFamily="50" charset="0"/>
              </a:rPr>
              <a:t> </a:t>
            </a:r>
            <a:r>
              <a:rPr lang="fr-FR" sz="2400" dirty="0" err="1" smtClean="0">
                <a:latin typeface="BNPP Sans Extra Bold" pitchFamily="50" charset="0"/>
                <a:hlinkClick r:id="rId2"/>
              </a:rPr>
              <a:t>StringJoiner</a:t>
            </a:r>
            <a:endParaRPr lang="fr-FR" sz="2400" dirty="0" smtClean="0"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fr-FR" dirty="0" smtClean="0">
                <a:latin typeface="BNPP Sans Extra Bold" pitchFamily="50" charset="0"/>
              </a:rPr>
              <a:t>Classe utilitaire qui permet de concaténer des Strings avec un préfix, un suffixe et un séparateur</a:t>
            </a:r>
          </a:p>
          <a:p>
            <a:pPr marL="0" indent="0">
              <a:buNone/>
            </a:pPr>
            <a:endParaRPr lang="fr-FR" dirty="0"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fr-FR" sz="1600" dirty="0" smtClean="0">
                <a:latin typeface="BNPP Sans Extra Bold" pitchFamily="50" charset="0"/>
              </a:rPr>
              <a:t>On peut</a:t>
            </a:r>
          </a:p>
          <a:p>
            <a:pPr>
              <a:buFontTx/>
              <a:buChar char="-"/>
            </a:pPr>
            <a:r>
              <a:rPr lang="fr-FR" sz="1600" dirty="0" err="1" smtClean="0">
                <a:latin typeface="BNPP Sans Extra Bold" pitchFamily="50" charset="0"/>
              </a:rPr>
              <a:t>Merger</a:t>
            </a:r>
            <a:r>
              <a:rPr lang="fr-FR" sz="1600" dirty="0" smtClean="0">
                <a:latin typeface="BNPP Sans Extra Bold" pitchFamily="50" charset="0"/>
              </a:rPr>
              <a:t> plusieurs StringJoiner</a:t>
            </a:r>
          </a:p>
          <a:p>
            <a:pPr>
              <a:buFontTx/>
              <a:buChar char="-"/>
            </a:pPr>
            <a:r>
              <a:rPr lang="fr-FR" sz="1600" dirty="0" smtClean="0">
                <a:latin typeface="BNPP Sans Extra Bold" pitchFamily="50" charset="0"/>
              </a:rPr>
              <a:t>Définir la valeur par défaut</a:t>
            </a:r>
          </a:p>
          <a:p>
            <a:pPr>
              <a:buFontTx/>
              <a:buChar char="-"/>
            </a:pPr>
            <a:r>
              <a:rPr lang="fr-FR" sz="1600" dirty="0" smtClean="0">
                <a:latin typeface="BNPP Sans Extra Bold" pitchFamily="50" charset="0"/>
              </a:rPr>
              <a:t>Faire un </a:t>
            </a:r>
            <a:r>
              <a:rPr lang="fr-FR" sz="1600" dirty="0" err="1" smtClean="0">
                <a:latin typeface="BNPP Sans Extra Bold" pitchFamily="50" charset="0"/>
              </a:rPr>
              <a:t>Join</a:t>
            </a:r>
            <a:r>
              <a:rPr lang="fr-FR" sz="1600" dirty="0" smtClean="0">
                <a:latin typeface="BNPP Sans Extra Bold" pitchFamily="50" charset="0"/>
              </a:rPr>
              <a:t> sur des </a:t>
            </a:r>
            <a:r>
              <a:rPr lang="fr-FR" sz="1600" dirty="0" err="1" smtClean="0">
                <a:solidFill>
                  <a:schemeClr val="bg2"/>
                </a:solidFill>
                <a:latin typeface="BNPP Sans Extra Bold" pitchFamily="50" charset="0"/>
              </a:rPr>
              <a:t>Streams</a:t>
            </a:r>
            <a:endParaRPr lang="fr-FR" sz="1600" dirty="0" smtClean="0">
              <a:solidFill>
                <a:schemeClr val="bg2"/>
              </a:solidFill>
              <a:latin typeface="BNPP Sans Extra Bold" pitchFamily="50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StringJoiner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115</a:t>
            </a:fld>
            <a:endParaRPr lang="fr-FR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563888" y="1662069"/>
            <a:ext cx="5400600" cy="2462213"/>
          </a:xfrm>
          <a:prstGeom prst="rect">
            <a:avLst/>
          </a:prstGeom>
          <a:solidFill>
            <a:srgbClr val="FFFFFF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itchFamily="49" charset="0"/>
                <a:cs typeface="Courier New" pitchFamily="49" charset="0"/>
              </a:rPr>
              <a:t>@Test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public </a:t>
            </a:r>
            <a:r>
              <a:rPr kumimoji="0" lang="fr-FR" altLang="fr-FR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void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given_string_then_join_them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() {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StringJoiner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joiner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= 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new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StringJoiner(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","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fr-FR" altLang="fr-FR" sz="14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PREFIX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fr-FR" altLang="fr-FR" sz="14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SUFFIX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joiner.add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</a:t>
            </a:r>
            <a:r>
              <a:rPr kumimoji="0" lang="fr-FR" altLang="fr-FR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Red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  .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add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"Green"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  .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add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"Blue"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/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Assertions.</a:t>
            </a:r>
            <a:r>
              <a:rPr kumimoji="0" lang="fr-FR" altLang="fr-FR" sz="14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assertThat</a:t>
            </a:r>
            <a:r>
              <a:rPr kumimoji="0" lang="fr-FR" altLang="fr-FR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/>
            </a:r>
            <a:br>
              <a:rPr kumimoji="0" lang="fr-FR" altLang="fr-FR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joiner.toString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()).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isEqualTo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"[</a:t>
            </a:r>
            <a:r>
              <a:rPr kumimoji="0" lang="fr-FR" altLang="fr-FR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Red,Green,Blue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]"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  <a:endParaRPr kumimoji="0" lang="fr-FR" altLang="fr-FR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779912" y="4209932"/>
            <a:ext cx="5184576" cy="32403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1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On à aussi </a:t>
            </a:r>
            <a:r>
              <a:rPr lang="fr-FR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String.join</a:t>
            </a:r>
            <a:r>
              <a:rPr lang="fr-FR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(…) et </a:t>
            </a:r>
            <a:r>
              <a:rPr lang="fr-FR" sz="1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Collectos.joining</a:t>
            </a:r>
            <a:r>
              <a:rPr lang="fr-FR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(…)</a:t>
            </a:r>
            <a:endParaRPr lang="fr-FR" sz="14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59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Java IO &amp; NIO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116</a:t>
            </a:fld>
            <a:endParaRPr lang="fr-FR" dirty="0"/>
          </a:p>
        </p:txBody>
      </p:sp>
      <p:sp>
        <p:nvSpPr>
          <p:cNvPr id="8" name="Espace réservé du contenu 1"/>
          <p:cNvSpPr txBox="1">
            <a:spLocks/>
          </p:cNvSpPr>
          <p:nvPr/>
        </p:nvSpPr>
        <p:spPr>
          <a:xfrm>
            <a:off x="323528" y="915566"/>
            <a:ext cx="8460000" cy="34563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Grande"/>
              <a:buNone/>
            </a:pPr>
            <a:r>
              <a:rPr lang="fr-FR" sz="3600" dirty="0" smtClean="0">
                <a:solidFill>
                  <a:schemeClr val="bg2"/>
                </a:solidFill>
                <a:latin typeface="BNPP Sans Extra Bold" pitchFamily="50" charset="0"/>
              </a:rPr>
              <a:t>En vrac:</a:t>
            </a:r>
          </a:p>
          <a:p>
            <a:pPr marL="0" indent="0" algn="ctr">
              <a:buFont typeface="Lucida Grande"/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Amélioration des performances des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HashMap</a:t>
            </a:r>
            <a:endParaRPr lang="fr-FR" dirty="0" smtClean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 algn="ctr">
              <a:buFont typeface="Lucida Grande"/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Utilisation des annotations de type n’importe ou (pas que sur la déclaration</a:t>
            </a:r>
          </a:p>
          <a:p>
            <a:pPr marL="0" indent="0" algn="ctr">
              <a:buNone/>
            </a:pPr>
            <a:r>
              <a:rPr lang="fr-FR" dirty="0" err="1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Parallel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</a:t>
            </a:r>
            <a:r>
              <a:rPr lang="fr-FR" dirty="0" err="1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Array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Sorting</a:t>
            </a:r>
            <a:endParaRPr lang="fr-FR" dirty="0" smtClean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JDBC 4.2 introduces new features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.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Nouvelles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méthodes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pour les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ConcurrentHashMap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…..</a:t>
            </a:r>
            <a:endParaRPr lang="fr-FR" dirty="0" smtClean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323528" y="3435846"/>
            <a:ext cx="8460000" cy="1008112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800" dirty="0">
                <a:solidFill>
                  <a:schemeClr val="tx1"/>
                </a:solidFill>
              </a:rPr>
              <a:t>http://www.oracle.com/technetwork/java/javase/8-whats-new-2157071.html</a:t>
            </a:r>
            <a:endParaRPr lang="fr-FR" sz="2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43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RÃ©sultat de recherche d'images pour &quot;java jigsaw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6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40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Ã©sultat de recherche d'images pour &quot;puzzle 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60" y="0"/>
            <a:ext cx="446449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space réservé du contenu 1"/>
          <p:cNvSpPr txBox="1">
            <a:spLocks/>
          </p:cNvSpPr>
          <p:nvPr/>
        </p:nvSpPr>
        <p:spPr>
          <a:xfrm>
            <a:off x="5292080" y="1203598"/>
            <a:ext cx="3132456" cy="2376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4" r:link="rId5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Grande"/>
              <a:buNone/>
            </a:pPr>
            <a:r>
              <a:rPr lang="fr-FR" sz="4000" dirty="0" smtClean="0">
                <a:solidFill>
                  <a:schemeClr val="tx1"/>
                </a:solidFill>
                <a:latin typeface="BNPP Slab Serif Extra Bold" pitchFamily="50" charset="0"/>
              </a:rPr>
              <a:t>Quoi de neuf</a:t>
            </a:r>
          </a:p>
          <a:p>
            <a:pPr marL="0" indent="0" algn="ctr">
              <a:buFont typeface="Lucida Grande"/>
              <a:buNone/>
            </a:pPr>
            <a:r>
              <a:rPr lang="fr-FR" sz="4000" dirty="0" smtClean="0">
                <a:solidFill>
                  <a:schemeClr val="tx1"/>
                </a:solidFill>
                <a:latin typeface="BNPP Slab Serif Extra Bold" pitchFamily="50" charset="0"/>
              </a:rPr>
              <a:t>En </a:t>
            </a:r>
          </a:p>
          <a:p>
            <a:pPr marL="0" indent="0" algn="ctr">
              <a:buFont typeface="Lucida Grande"/>
              <a:buNone/>
            </a:pPr>
            <a:r>
              <a:rPr lang="fr-FR" sz="5400" dirty="0" smtClean="0">
                <a:solidFill>
                  <a:schemeClr val="bg2"/>
                </a:solidFill>
                <a:latin typeface="BNPP Slab Serif Extra Bold" pitchFamily="50" charset="0"/>
              </a:rPr>
              <a:t>Java 9 </a:t>
            </a:r>
            <a:r>
              <a:rPr lang="fr-FR" sz="5400" dirty="0" smtClean="0">
                <a:solidFill>
                  <a:schemeClr val="bg2"/>
                </a:solidFill>
                <a:latin typeface="BNPP Slab Serif Extra Bold" pitchFamily="50" charset="0"/>
              </a:rPr>
              <a:t>?</a:t>
            </a:r>
            <a:endParaRPr lang="fr-FR" sz="6600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16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Java 9 </a:t>
            </a:r>
            <a:r>
              <a:rPr lang="fr-FR" dirty="0" smtClean="0"/>
              <a:t>JIGSAW </a:t>
            </a:r>
            <a:r>
              <a:rPr lang="fr-FR" dirty="0" err="1" smtClean="0"/>
              <a:t>project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119</a:t>
            </a:fld>
            <a:endParaRPr lang="fr-FR" dirty="0"/>
          </a:p>
        </p:txBody>
      </p:sp>
      <p:pic>
        <p:nvPicPr>
          <p:cNvPr id="27652" name="Picture 4" descr="RÃ©sultat de recherche d'images pour &quot;java jigsaw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22" y="671803"/>
            <a:ext cx="5400600" cy="3854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ce réservé du contenu 1"/>
          <p:cNvSpPr txBox="1">
            <a:spLocks/>
          </p:cNvSpPr>
          <p:nvPr/>
        </p:nvSpPr>
        <p:spPr>
          <a:xfrm>
            <a:off x="557554" y="987574"/>
            <a:ext cx="2412268" cy="288032"/>
          </a:xfrm>
          <a:prstGeom prst="rect">
            <a:avLst/>
          </a:prstGeom>
          <a:solidFill>
            <a:srgbClr val="FFFCF8"/>
          </a:solidFill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4" r:link="rId5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Grande"/>
              <a:buNone/>
            </a:pPr>
            <a:endParaRPr lang="fr-FR" sz="2800" dirty="0" smtClean="0">
              <a:latin typeface="BNPP Slab Serif Extra Bold" pitchFamily="50" charset="0"/>
            </a:endParaRPr>
          </a:p>
        </p:txBody>
      </p:sp>
      <p:sp>
        <p:nvSpPr>
          <p:cNvPr id="10" name="Espace réservé du contenu 1"/>
          <p:cNvSpPr txBox="1">
            <a:spLocks/>
          </p:cNvSpPr>
          <p:nvPr/>
        </p:nvSpPr>
        <p:spPr>
          <a:xfrm>
            <a:off x="2069722" y="1131590"/>
            <a:ext cx="630070" cy="288032"/>
          </a:xfrm>
          <a:prstGeom prst="rect">
            <a:avLst/>
          </a:prstGeom>
          <a:solidFill>
            <a:srgbClr val="FFFCF8"/>
          </a:solidFill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4" r:link="rId5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Grande"/>
              <a:buNone/>
            </a:pPr>
            <a:endParaRPr lang="fr-FR" sz="2800" dirty="0" smtClean="0">
              <a:latin typeface="BNPP Slab Serif Extra Bold" pitchFamily="50" charset="0"/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827584" y="997868"/>
            <a:ext cx="2143844" cy="421754"/>
          </a:xfrm>
          <a:solidFill>
            <a:srgbClr val="FFFCF8"/>
          </a:solidFill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fr-FR" sz="2800" dirty="0" smtClean="0">
                <a:latin typeface="BNPP Slab Serif Extra Bold" pitchFamily="50" charset="0"/>
              </a:rPr>
              <a:t>On y va !</a:t>
            </a:r>
          </a:p>
        </p:txBody>
      </p:sp>
      <p:sp>
        <p:nvSpPr>
          <p:cNvPr id="11" name="Espace réservé du contenu 1"/>
          <p:cNvSpPr txBox="1">
            <a:spLocks/>
          </p:cNvSpPr>
          <p:nvPr/>
        </p:nvSpPr>
        <p:spPr>
          <a:xfrm>
            <a:off x="5670122" y="852984"/>
            <a:ext cx="3132456" cy="3590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4" r:link="rId5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Grande"/>
              <a:buNone/>
            </a:pPr>
            <a:r>
              <a:rPr lang="fr-FR" sz="2600" dirty="0" smtClean="0">
                <a:latin typeface="BNPP Slab Serif Extra Bold" pitchFamily="50" charset="0"/>
              </a:rPr>
              <a:t>Java en morceaux</a:t>
            </a:r>
          </a:p>
          <a:p>
            <a:pPr marL="0" indent="0" algn="ctr">
              <a:buFont typeface="Lucida Grande"/>
              <a:buNone/>
            </a:pPr>
            <a:endParaRPr lang="fr-FR" sz="2600" dirty="0">
              <a:latin typeface="BNPP Slab Serif Extra Bold" pitchFamily="50" charset="0"/>
            </a:endParaRPr>
          </a:p>
          <a:p>
            <a:pPr marL="0" indent="0" algn="ctr">
              <a:buFont typeface="Lucida Grande"/>
              <a:buNone/>
            </a:pPr>
            <a:r>
              <a:rPr lang="fr-FR" sz="4000" dirty="0" smtClean="0">
                <a:solidFill>
                  <a:schemeClr val="bg2"/>
                </a:solidFill>
                <a:latin typeface="BNPP Slab Serif Extra Bold" pitchFamily="50" charset="0"/>
              </a:rPr>
              <a:t>Java 9</a:t>
            </a:r>
          </a:p>
          <a:p>
            <a:pPr marL="0" indent="0" algn="ctr">
              <a:buFont typeface="Lucida Grande"/>
              <a:buNone/>
            </a:pPr>
            <a:r>
              <a:rPr lang="fr-FR" sz="2800" dirty="0" err="1" smtClean="0">
                <a:latin typeface="BNPP Slab Serif Extra Bold" pitchFamily="50" charset="0"/>
              </a:rPr>
              <a:t>Jigsaw</a:t>
            </a:r>
            <a:endParaRPr lang="fr-FR" sz="2800" dirty="0" smtClean="0">
              <a:latin typeface="BNPP Slab Serif Extra Bold" pitchFamily="50" charset="0"/>
            </a:endParaRPr>
          </a:p>
          <a:p>
            <a:pPr marL="0" indent="0" algn="ctr">
              <a:buFont typeface="Lucida Grande"/>
              <a:buNone/>
            </a:pPr>
            <a:r>
              <a:rPr lang="fr-FR" sz="4000" dirty="0" smtClean="0">
                <a:solidFill>
                  <a:schemeClr val="bg2"/>
                </a:solidFill>
                <a:latin typeface="BNPP Slab Serif Extra Bold" pitchFamily="50" charset="0"/>
              </a:rPr>
              <a:t>Les modules</a:t>
            </a:r>
            <a:endParaRPr lang="fr-FR" sz="3200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46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0" y="2643758"/>
            <a:ext cx="9144000" cy="216024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7200" dirty="0" smtClean="0">
                <a:solidFill>
                  <a:schemeClr val="bg2"/>
                </a:solidFill>
                <a:latin typeface="BNPP Sans Extra Bold" pitchFamily="50" charset="0"/>
              </a:rPr>
              <a:t>Java 7</a:t>
            </a:r>
          </a:p>
          <a:p>
            <a:pPr algn="ctr"/>
            <a:r>
              <a:rPr lang="fr-FR" sz="4000" dirty="0" err="1" smtClean="0">
                <a:latin typeface="BNPP Sans Extra Bold" pitchFamily="50" charset="0"/>
              </a:rPr>
              <a:t>Try-with-resources</a:t>
            </a:r>
            <a:endParaRPr lang="fr-FR" sz="4000" dirty="0" smtClean="0">
              <a:latin typeface="BNPP Sans Extra Bold" pitchFamily="50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70795" y="1058512"/>
            <a:ext cx="8802410" cy="1323439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try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BufferedReader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br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 =</a:t>
            </a:r>
            <a:b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             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new </a:t>
            </a:r>
            <a:r>
              <a:rPr kumimoji="0" lang="fr-FR" altLang="fr-FR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BufferedReader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new </a:t>
            </a:r>
            <a:r>
              <a:rPr kumimoji="0" lang="fr-FR" altLang="fr-FR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FileReader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path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))) {</a:t>
            </a:r>
            <a:b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return </a:t>
            </a:r>
            <a:r>
              <a:rPr kumimoji="0" lang="fr-FR" altLang="fr-FR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br.readLine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()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}</a:t>
            </a:r>
            <a:endParaRPr kumimoji="0" lang="fr-FR" altLang="fr-FR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48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 smtClean="0">
                <a:latin typeface="BNPP Slab Serif Extra Bold" pitchFamily="50" charset="0"/>
              </a:rPr>
              <a:t>JIGSAW apporte un </a:t>
            </a:r>
            <a:r>
              <a:rPr lang="fr-FR" sz="2400" dirty="0" smtClean="0">
                <a:solidFill>
                  <a:schemeClr val="bg2"/>
                </a:solidFill>
                <a:latin typeface="BNPP Slab Serif Extra Bold" pitchFamily="50" charset="0"/>
              </a:rPr>
              <a:t>système modulaire</a:t>
            </a:r>
            <a:r>
              <a:rPr lang="fr-FR" sz="2400" dirty="0" smtClean="0">
                <a:latin typeface="BNPP Slab Serif Extra Bold" pitchFamily="50" charset="0"/>
              </a:rPr>
              <a:t>, on parle maintenant de </a:t>
            </a:r>
            <a:r>
              <a:rPr lang="fr-FR" sz="2400" dirty="0" smtClean="0">
                <a:solidFill>
                  <a:schemeClr val="bg2"/>
                </a:solidFill>
                <a:latin typeface="BNPP Slab Serif Extra Bold" pitchFamily="50" charset="0"/>
              </a:rPr>
              <a:t>module-</a:t>
            </a:r>
            <a:r>
              <a:rPr lang="fr-FR" sz="2400" dirty="0" err="1" smtClean="0">
                <a:solidFill>
                  <a:schemeClr val="bg2"/>
                </a:solidFill>
                <a:latin typeface="BNPP Slab Serif Extra Bold" pitchFamily="50" charset="0"/>
              </a:rPr>
              <a:t>path</a:t>
            </a:r>
            <a:r>
              <a:rPr lang="fr-FR" sz="2400" dirty="0" smtClean="0">
                <a:solidFill>
                  <a:schemeClr val="tx2"/>
                </a:solidFill>
                <a:latin typeface="BNPP Slab Serif Extra Bold" pitchFamily="50" charset="0"/>
              </a:rPr>
              <a:t> </a:t>
            </a:r>
            <a:r>
              <a:rPr lang="fr-FR" sz="2400" dirty="0" smtClean="0">
                <a:latin typeface="BNPP Slab Serif Extra Bold" pitchFamily="50" charset="0"/>
              </a:rPr>
              <a:t>plutôt que de </a:t>
            </a:r>
            <a:r>
              <a:rPr lang="fr-FR" sz="2400" dirty="0" err="1" smtClean="0">
                <a:solidFill>
                  <a:schemeClr val="bg2"/>
                </a:solidFill>
                <a:latin typeface="BNPP Slab Serif Extra Bold" pitchFamily="50" charset="0"/>
              </a:rPr>
              <a:t>classpath</a:t>
            </a:r>
            <a:endParaRPr lang="fr-FR" sz="2400" dirty="0" smtClean="0">
              <a:solidFill>
                <a:schemeClr val="bg2"/>
              </a:solidFill>
              <a:latin typeface="BNPP Slab Serif Extra Bold" pitchFamily="50" charset="0"/>
            </a:endParaRPr>
          </a:p>
          <a:p>
            <a:pPr marL="0" indent="0">
              <a:buNone/>
            </a:pPr>
            <a:endParaRPr lang="fr-FR" sz="3200" dirty="0" smtClean="0">
              <a:latin typeface="BNPP Slab Serif Extra Bold" pitchFamily="50" charset="0"/>
            </a:endParaRPr>
          </a:p>
          <a:p>
            <a:pPr marL="0" indent="0">
              <a:buNone/>
            </a:pPr>
            <a:r>
              <a:rPr lang="fr-FR" sz="3200" dirty="0" smtClean="0">
                <a:latin typeface="BNPP Slab Serif Extra Bold" pitchFamily="50" charset="0"/>
              </a:rPr>
              <a:t>Une des motivations premières:</a:t>
            </a:r>
          </a:p>
          <a:p>
            <a:pPr marL="0" indent="0" algn="ctr">
              <a:buNone/>
            </a:pPr>
            <a:r>
              <a:rPr lang="fr-FR" sz="3600" dirty="0" smtClean="0">
                <a:solidFill>
                  <a:schemeClr val="bg2"/>
                </a:solidFill>
                <a:latin typeface="BNPP Slab Serif Extra Bold" pitchFamily="50" charset="0"/>
              </a:rPr>
              <a:t>rendre la JVM modulaire</a:t>
            </a:r>
          </a:p>
          <a:p>
            <a:pPr marL="0" indent="0" algn="ctr">
              <a:buNone/>
            </a:pPr>
            <a:r>
              <a:rPr lang="fr-FR" sz="2400" dirty="0" smtClean="0">
                <a:latin typeface="BNPP Slab Serif Extra Bold" pitchFamily="50" charset="0"/>
              </a:rPr>
              <a:t>fini le rt.jar de 50 mo !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Java 9 JIGSAW </a:t>
            </a:r>
            <a:r>
              <a:rPr lang="fr-FR" dirty="0" err="1"/>
              <a:t>project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885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2578" y="852985"/>
            <a:ext cx="8460000" cy="422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>
                <a:latin typeface="BNPP Slab Serif Extra Bold" pitchFamily="50" charset="0"/>
              </a:rPr>
              <a:t>Une nouvelle visibilité</a:t>
            </a:r>
            <a:endParaRPr lang="fr-FR" sz="2000" dirty="0">
              <a:latin typeface="BNPP Slab Serif Extra Bold" pitchFamily="50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modules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121</a:t>
            </a:fld>
            <a:endParaRPr lang="fr-FR" dirty="0"/>
          </a:p>
        </p:txBody>
      </p:sp>
      <p:sp>
        <p:nvSpPr>
          <p:cNvPr id="6" name="Espace réservé du contenu 1"/>
          <p:cNvSpPr txBox="1">
            <a:spLocks/>
          </p:cNvSpPr>
          <p:nvPr/>
        </p:nvSpPr>
        <p:spPr>
          <a:xfrm>
            <a:off x="251520" y="1563638"/>
            <a:ext cx="1872208" cy="2016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800" dirty="0">
                <a:latin typeface="BNPP Slab Serif Extra Bold" pitchFamily="50" charset="0"/>
              </a:rPr>
              <a:t>public</a:t>
            </a:r>
          </a:p>
          <a:p>
            <a:pPr marL="0" indent="0" algn="ctr">
              <a:buNone/>
            </a:pPr>
            <a:r>
              <a:rPr lang="fr-FR" sz="2800" dirty="0" err="1" smtClean="0">
                <a:latin typeface="BNPP Slab Serif Extra Bold" pitchFamily="50" charset="0"/>
              </a:rPr>
              <a:t>protected</a:t>
            </a:r>
            <a:endParaRPr lang="fr-FR" sz="2800" dirty="0">
              <a:latin typeface="BNPP Slab Serif Extra Bold" pitchFamily="50" charset="0"/>
            </a:endParaRPr>
          </a:p>
          <a:p>
            <a:pPr marL="0" indent="0" algn="ctr">
              <a:buNone/>
            </a:pPr>
            <a:r>
              <a:rPr lang="fr-FR" sz="2800" dirty="0" smtClean="0">
                <a:latin typeface="BNPP Slab Serif Extra Bold" pitchFamily="50" charset="0"/>
              </a:rPr>
              <a:t>default</a:t>
            </a:r>
            <a:endParaRPr lang="fr-FR" sz="2800" dirty="0">
              <a:latin typeface="BNPP Slab Serif Extra Bold" pitchFamily="50" charset="0"/>
            </a:endParaRPr>
          </a:p>
          <a:p>
            <a:pPr marL="0" indent="0" algn="ctr">
              <a:buNone/>
            </a:pPr>
            <a:r>
              <a:rPr lang="fr-FR" sz="2800" dirty="0" err="1">
                <a:latin typeface="BNPP Slab Serif Extra Bold" pitchFamily="50" charset="0"/>
              </a:rPr>
              <a:t>private</a:t>
            </a:r>
            <a:endParaRPr lang="fr-FR" sz="2800" dirty="0">
              <a:latin typeface="BNPP Slab Serif Extra Bold" pitchFamily="50" charset="0"/>
            </a:endParaRPr>
          </a:p>
        </p:txBody>
      </p:sp>
      <p:sp>
        <p:nvSpPr>
          <p:cNvPr id="7" name="Espace réservé du contenu 1"/>
          <p:cNvSpPr txBox="1">
            <a:spLocks/>
          </p:cNvSpPr>
          <p:nvPr/>
        </p:nvSpPr>
        <p:spPr>
          <a:xfrm>
            <a:off x="3059832" y="1563638"/>
            <a:ext cx="1872208" cy="2016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800" dirty="0" smtClean="0">
                <a:solidFill>
                  <a:schemeClr val="bg2"/>
                </a:solidFill>
                <a:latin typeface="BNPP Slab Serif Extra Bold" pitchFamily="50" charset="0"/>
              </a:rPr>
              <a:t>module</a:t>
            </a:r>
          </a:p>
          <a:p>
            <a:pPr marL="0" indent="0" algn="ctr">
              <a:buNone/>
            </a:pPr>
            <a:r>
              <a:rPr lang="fr-FR" sz="2800" dirty="0" smtClean="0">
                <a:latin typeface="BNPP Slab Serif Extra Bold" pitchFamily="50" charset="0"/>
              </a:rPr>
              <a:t>public</a:t>
            </a:r>
            <a:endParaRPr lang="fr-FR" sz="2800" dirty="0">
              <a:latin typeface="BNPP Slab Serif Extra Bold" pitchFamily="50" charset="0"/>
            </a:endParaRPr>
          </a:p>
          <a:p>
            <a:pPr marL="0" indent="0" algn="ctr">
              <a:buNone/>
            </a:pPr>
            <a:r>
              <a:rPr lang="fr-FR" sz="2800" dirty="0" err="1" smtClean="0">
                <a:latin typeface="BNPP Slab Serif Extra Bold" pitchFamily="50" charset="0"/>
              </a:rPr>
              <a:t>protected</a:t>
            </a:r>
            <a:endParaRPr lang="fr-FR" sz="2800" dirty="0">
              <a:latin typeface="BNPP Slab Serif Extra Bold" pitchFamily="50" charset="0"/>
            </a:endParaRPr>
          </a:p>
          <a:p>
            <a:pPr marL="0" indent="0" algn="ctr">
              <a:buNone/>
            </a:pPr>
            <a:r>
              <a:rPr lang="fr-FR" sz="2800" dirty="0" smtClean="0">
                <a:latin typeface="BNPP Slab Serif Extra Bold" pitchFamily="50" charset="0"/>
              </a:rPr>
              <a:t>default</a:t>
            </a:r>
            <a:endParaRPr lang="fr-FR" sz="2800" dirty="0">
              <a:latin typeface="BNPP Slab Serif Extra Bold" pitchFamily="50" charset="0"/>
            </a:endParaRPr>
          </a:p>
          <a:p>
            <a:pPr marL="0" indent="0" algn="ctr">
              <a:buNone/>
            </a:pPr>
            <a:r>
              <a:rPr lang="fr-FR" sz="2800" dirty="0" err="1">
                <a:latin typeface="BNPP Slab Serif Extra Bold" pitchFamily="50" charset="0"/>
              </a:rPr>
              <a:t>private</a:t>
            </a:r>
            <a:endParaRPr lang="fr-FR" sz="2800" dirty="0">
              <a:latin typeface="BNPP Slab Serif Extra Bold" pitchFamily="50" charset="0"/>
            </a:endParaRPr>
          </a:p>
        </p:txBody>
      </p:sp>
      <p:sp>
        <p:nvSpPr>
          <p:cNvPr id="8" name="Flèche droite 7"/>
          <p:cNvSpPr/>
          <p:nvPr/>
        </p:nvSpPr>
        <p:spPr>
          <a:xfrm>
            <a:off x="2339752" y="2211710"/>
            <a:ext cx="504056" cy="36004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9" name="Espace réservé du contenu 1"/>
          <p:cNvSpPr txBox="1">
            <a:spLocks/>
          </p:cNvSpPr>
          <p:nvPr/>
        </p:nvSpPr>
        <p:spPr>
          <a:xfrm>
            <a:off x="5364088" y="987574"/>
            <a:ext cx="3600400" cy="3456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800" dirty="0" smtClean="0">
                <a:latin typeface="BNPP Slab Serif Extra Bold" pitchFamily="50" charset="0"/>
              </a:rPr>
              <a:t>Un type </a:t>
            </a:r>
            <a:r>
              <a:rPr lang="fr-FR" sz="2800" dirty="0" smtClean="0">
                <a:solidFill>
                  <a:schemeClr val="bg2"/>
                </a:solidFill>
                <a:latin typeface="BNPP Slab Serif Extra Bold" pitchFamily="50" charset="0"/>
              </a:rPr>
              <a:t>public</a:t>
            </a:r>
            <a:r>
              <a:rPr lang="fr-FR" sz="2800" dirty="0" smtClean="0">
                <a:latin typeface="BNPP Slab Serif Extra Bold" pitchFamily="50" charset="0"/>
              </a:rPr>
              <a:t>, est public </a:t>
            </a:r>
            <a:r>
              <a:rPr lang="fr-FR" sz="2800" dirty="0" smtClean="0">
                <a:solidFill>
                  <a:schemeClr val="bg2"/>
                </a:solidFill>
                <a:latin typeface="BNPP Slab Serif Extra Bold" pitchFamily="50" charset="0"/>
              </a:rPr>
              <a:t>dans son module !</a:t>
            </a:r>
          </a:p>
          <a:p>
            <a:pPr marL="0" indent="0" algn="ctr">
              <a:buNone/>
            </a:pPr>
            <a:endParaRPr lang="fr-FR" sz="2800" dirty="0">
              <a:latin typeface="BNPP Slab Serif Extra Bold" pitchFamily="50" charset="0"/>
            </a:endParaRPr>
          </a:p>
          <a:p>
            <a:pPr marL="0" indent="0" algn="ctr">
              <a:buNone/>
            </a:pPr>
            <a:r>
              <a:rPr lang="fr-FR" sz="2800" dirty="0" smtClean="0">
                <a:latin typeface="BNPP Slab Serif Extra Bold" pitchFamily="50" charset="0"/>
              </a:rPr>
              <a:t>Pour rendre les types </a:t>
            </a:r>
            <a:r>
              <a:rPr lang="fr-FR" sz="2800" dirty="0" smtClean="0">
                <a:solidFill>
                  <a:schemeClr val="bg2"/>
                </a:solidFill>
                <a:latin typeface="BNPP Slab Serif Extra Bold" pitchFamily="50" charset="0"/>
              </a:rPr>
              <a:t>public </a:t>
            </a:r>
            <a:r>
              <a:rPr lang="fr-FR" sz="2800" dirty="0" smtClean="0">
                <a:latin typeface="BNPP Slab Serif Extra Bold" pitchFamily="50" charset="0"/>
              </a:rPr>
              <a:t>d’un module visibles, il faut les </a:t>
            </a:r>
            <a:r>
              <a:rPr lang="fr-FR" sz="2800" dirty="0" smtClean="0">
                <a:solidFill>
                  <a:schemeClr val="bg2"/>
                </a:solidFill>
                <a:latin typeface="BNPP Slab Serif Extra Bold" pitchFamily="50" charset="0"/>
              </a:rPr>
              <a:t>exporter explicitement</a:t>
            </a:r>
            <a:endParaRPr lang="fr-FR" sz="2800" dirty="0">
              <a:solidFill>
                <a:schemeClr val="bg2"/>
              </a:solidFill>
              <a:latin typeface="BNPP Slab Serif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89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2400" dirty="0" smtClean="0">
                <a:latin typeface="BNPP Slab Serif Extra Bold" pitchFamily="50" charset="0"/>
              </a:rPr>
              <a:t>Quels impacts sur notre vie de développeur ?</a:t>
            </a:r>
          </a:p>
          <a:p>
            <a:pPr marL="0" indent="0">
              <a:buNone/>
            </a:pPr>
            <a:endParaRPr lang="fr-FR" dirty="0">
              <a:latin typeface="BNPP Slab Serif Extra Bold" pitchFamily="50" charset="0"/>
            </a:endParaRPr>
          </a:p>
          <a:p>
            <a:pPr marL="0" indent="0">
              <a:buNone/>
            </a:pPr>
            <a:r>
              <a:rPr lang="fr-FR" dirty="0" smtClean="0">
                <a:latin typeface="BNPP Slab Serif Extra Bold" pitchFamily="50" charset="0"/>
              </a:rPr>
              <a:t>Le </a:t>
            </a:r>
            <a:r>
              <a:rPr lang="fr-FR" dirty="0" err="1" smtClean="0">
                <a:latin typeface="BNPP Slab Serif Extra Bold" pitchFamily="50" charset="0"/>
              </a:rPr>
              <a:t>classpath</a:t>
            </a:r>
            <a:r>
              <a:rPr lang="fr-FR" dirty="0" smtClean="0">
                <a:latin typeface="BNPP Slab Serif Extra Bold" pitchFamily="50" charset="0"/>
              </a:rPr>
              <a:t> devient un </a:t>
            </a:r>
            <a:r>
              <a:rPr lang="fr-FR" dirty="0" smtClean="0">
                <a:solidFill>
                  <a:schemeClr val="bg2"/>
                </a:solidFill>
                <a:latin typeface="BNPP Slab Serif Extra Bold" pitchFamily="50" charset="0"/>
              </a:rPr>
              <a:t>arbre </a:t>
            </a:r>
            <a:r>
              <a:rPr lang="fr-FR" dirty="0">
                <a:solidFill>
                  <a:schemeClr val="bg2"/>
                </a:solidFill>
                <a:latin typeface="BNPP Slab Serif Extra Bold" pitchFamily="50" charset="0"/>
              </a:rPr>
              <a:t>de </a:t>
            </a:r>
            <a:r>
              <a:rPr lang="fr-FR" dirty="0" smtClean="0">
                <a:solidFill>
                  <a:schemeClr val="bg2"/>
                </a:solidFill>
                <a:latin typeface="BNPP Slab Serif Extra Bold" pitchFamily="50" charset="0"/>
              </a:rPr>
              <a:t>dépendances</a:t>
            </a:r>
          </a:p>
          <a:p>
            <a:pPr marL="0" indent="0">
              <a:buNone/>
            </a:pPr>
            <a:endParaRPr lang="fr-FR" dirty="0" smtClean="0">
              <a:latin typeface="BNPP Slab Serif Extra Bold" pitchFamily="50" charset="0"/>
            </a:endParaRPr>
          </a:p>
          <a:p>
            <a:pPr marL="0" indent="0">
              <a:buNone/>
            </a:pPr>
            <a:r>
              <a:rPr lang="fr-FR" dirty="0" smtClean="0">
                <a:latin typeface="BNPP Slab Serif Extra Bold" pitchFamily="50" charset="0"/>
              </a:rPr>
              <a:t>Vérification des </a:t>
            </a:r>
            <a:r>
              <a:rPr lang="fr-FR" dirty="0" smtClean="0">
                <a:solidFill>
                  <a:schemeClr val="bg2"/>
                </a:solidFill>
                <a:latin typeface="BNPP Slab Serif Extra Bold" pitchFamily="50" charset="0"/>
              </a:rPr>
              <a:t>modules au démarrage</a:t>
            </a:r>
          </a:p>
          <a:p>
            <a:pPr marL="0" indent="0">
              <a:buNone/>
            </a:pPr>
            <a:r>
              <a:rPr lang="fr-FR" dirty="0">
                <a:latin typeface="BNPP Slab Serif Extra Bold" pitchFamily="50" charset="0"/>
              </a:rPr>
              <a:t>	</a:t>
            </a:r>
            <a:r>
              <a:rPr lang="fr-FR" dirty="0" smtClean="0">
                <a:latin typeface="BNPP Slab Serif Extra Bold" pitchFamily="50" charset="0"/>
              </a:rPr>
              <a:t>fini les </a:t>
            </a:r>
            <a:r>
              <a:rPr lang="fr-FR" dirty="0" err="1" smtClean="0">
                <a:latin typeface="BNPP Slab Serif Extra Bold" pitchFamily="50" charset="0"/>
              </a:rPr>
              <a:t>ClassNotFoundException</a:t>
            </a:r>
            <a:endParaRPr lang="fr-FR" dirty="0" smtClean="0">
              <a:latin typeface="BNPP Slab Serif Extra Bold" pitchFamily="50" charset="0"/>
            </a:endParaRPr>
          </a:p>
          <a:p>
            <a:pPr marL="0" indent="0">
              <a:buNone/>
            </a:pPr>
            <a:endParaRPr lang="fr-FR" dirty="0">
              <a:latin typeface="BNPP Slab Serif Extra Bold" pitchFamily="50" charset="0"/>
            </a:endParaRPr>
          </a:p>
          <a:p>
            <a:pPr marL="0" indent="0">
              <a:buNone/>
            </a:pPr>
            <a:r>
              <a:rPr lang="fr-FR" dirty="0" smtClean="0">
                <a:latin typeface="BNPP Slab Serif Extra Bold" pitchFamily="50" charset="0"/>
              </a:rPr>
              <a:t>Renforcement de la </a:t>
            </a:r>
            <a:r>
              <a:rPr lang="fr-FR" dirty="0" smtClean="0">
                <a:solidFill>
                  <a:schemeClr val="bg2"/>
                </a:solidFill>
                <a:latin typeface="BNPP Slab Serif Extra Bold" pitchFamily="50" charset="0"/>
              </a:rPr>
              <a:t>sécurité</a:t>
            </a:r>
          </a:p>
          <a:p>
            <a:pPr marL="0" indent="0">
              <a:buNone/>
            </a:pPr>
            <a:r>
              <a:rPr lang="fr-FR" dirty="0">
                <a:latin typeface="BNPP Slab Serif Extra Bold" pitchFamily="50" charset="0"/>
              </a:rPr>
              <a:t>	</a:t>
            </a:r>
            <a:r>
              <a:rPr lang="fr-FR" dirty="0" smtClean="0">
                <a:latin typeface="BNPP Slab Serif Extra Bold" pitchFamily="50" charset="0"/>
              </a:rPr>
              <a:t>contrôle de la réflexion, visibilité et encapsulation</a:t>
            </a:r>
          </a:p>
          <a:p>
            <a:pPr marL="0" indent="0">
              <a:buNone/>
            </a:pPr>
            <a:endParaRPr lang="fr-FR" dirty="0" smtClean="0">
              <a:latin typeface="BNPP Slab Serif Extra Bold" pitchFamily="50" charset="0"/>
            </a:endParaRPr>
          </a:p>
          <a:p>
            <a:pPr marL="0" indent="0">
              <a:buNone/>
            </a:pPr>
            <a:r>
              <a:rPr lang="fr-FR" dirty="0" smtClean="0">
                <a:latin typeface="BNPP Slab Serif Extra Bold" pitchFamily="50" charset="0"/>
              </a:rPr>
              <a:t>la </a:t>
            </a:r>
            <a:r>
              <a:rPr lang="fr-FR" dirty="0">
                <a:latin typeface="BNPP Slab Serif Extra Bold" pitchFamily="50" charset="0"/>
              </a:rPr>
              <a:t>JVM elle-même est </a:t>
            </a:r>
            <a:r>
              <a:rPr lang="fr-FR" dirty="0" smtClean="0">
                <a:solidFill>
                  <a:schemeClr val="accent1"/>
                </a:solidFill>
                <a:latin typeface="BNPP Slab Serif Extra Bold" pitchFamily="50" charset="0"/>
              </a:rPr>
              <a:t>modulaire (custom </a:t>
            </a:r>
            <a:r>
              <a:rPr lang="fr-FR" dirty="0" err="1" smtClean="0">
                <a:solidFill>
                  <a:schemeClr val="accent1"/>
                </a:solidFill>
                <a:latin typeface="BNPP Slab Serif Extra Bold" pitchFamily="50" charset="0"/>
              </a:rPr>
              <a:t>runtime</a:t>
            </a:r>
            <a:r>
              <a:rPr lang="fr-FR" dirty="0" smtClean="0">
                <a:solidFill>
                  <a:schemeClr val="accent1"/>
                </a:solidFill>
                <a:latin typeface="BNPP Slab Serif Extra Bold" pitchFamily="50" charset="0"/>
              </a:rPr>
              <a:t> image)</a:t>
            </a:r>
            <a:endParaRPr lang="fr-FR" dirty="0" smtClean="0">
              <a:solidFill>
                <a:schemeClr val="accent1"/>
              </a:solidFill>
              <a:latin typeface="BNPP Slab Serif Extra Bold" pitchFamily="50" charset="0"/>
            </a:endParaRPr>
          </a:p>
          <a:p>
            <a:pPr marL="0" indent="0">
              <a:buNone/>
            </a:pPr>
            <a:r>
              <a:rPr lang="fr-FR" dirty="0">
                <a:latin typeface="BNPP Slab Serif Extra Bold" pitchFamily="50" charset="0"/>
              </a:rPr>
              <a:t>	</a:t>
            </a:r>
            <a:r>
              <a:rPr lang="fr-FR" dirty="0" smtClean="0">
                <a:latin typeface="BNPP Slab Serif Extra Bold" pitchFamily="50" charset="0"/>
              </a:rPr>
              <a:t>moins de code embarqué, </a:t>
            </a:r>
            <a:r>
              <a:rPr lang="fr-FR" dirty="0">
                <a:latin typeface="BNPP Slab Serif Extra Bold" pitchFamily="50" charset="0"/>
              </a:rPr>
              <a:t>moins de surface </a:t>
            </a:r>
            <a:r>
              <a:rPr lang="fr-FR" dirty="0" smtClean="0">
                <a:latin typeface="BNPP Slab Serif Extra Bold" pitchFamily="50" charset="0"/>
              </a:rPr>
              <a:t>exposée…</a:t>
            </a:r>
            <a:endParaRPr lang="fr-FR" dirty="0" smtClean="0">
              <a:latin typeface="BNPP Slab Serif Extra Bold" pitchFamily="50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Quels impacts ?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273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 smtClean="0">
                <a:latin typeface="BNPP Slab Serif Extra Bold" pitchFamily="50" charset="0"/>
              </a:rPr>
              <a:t>Qu’est-ce qu’on peut faire avec un module ?</a:t>
            </a:r>
          </a:p>
          <a:p>
            <a:pPr marL="0" indent="0">
              <a:buNone/>
            </a:pPr>
            <a:r>
              <a:rPr lang="fr-FR" sz="2400" dirty="0">
                <a:latin typeface="BNPP Slab Serif Extra Bold" pitchFamily="50" charset="0"/>
              </a:rPr>
              <a:t>	</a:t>
            </a:r>
            <a:r>
              <a:rPr lang="fr-FR" sz="2000" dirty="0" smtClean="0">
                <a:latin typeface="BNPP Slab Serif Extra Bold" pitchFamily="50" charset="0"/>
              </a:rPr>
              <a:t>Rendre visible un package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(exports)</a:t>
            </a:r>
          </a:p>
          <a:p>
            <a:pPr marL="0" indent="0">
              <a:buNone/>
            </a:pPr>
            <a:r>
              <a:rPr lang="fr-FR" sz="2400" dirty="0">
                <a:latin typeface="BNPP Slab Serif Extra Bold" pitchFamily="50" charset="0"/>
              </a:rPr>
              <a:t>	</a:t>
            </a:r>
            <a:r>
              <a:rPr lang="fr-FR" sz="2000" dirty="0">
                <a:latin typeface="BNPP Slab Serif Extra Bold" pitchFamily="50" charset="0"/>
              </a:rPr>
              <a:t>Rendre visible un </a:t>
            </a:r>
            <a:r>
              <a:rPr lang="fr-FR" sz="2000" dirty="0" smtClean="0">
                <a:latin typeface="BNPP Slab Serif Extra Bold" pitchFamily="50" charset="0"/>
              </a:rPr>
              <a:t>package pour un module  </a:t>
            </a:r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exports…to…)</a:t>
            </a:r>
            <a:endParaRPr lang="fr-F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sz="2000" dirty="0">
                <a:latin typeface="BNPP Slab Serif Extra Bold" pitchFamily="50" charset="0"/>
              </a:rPr>
              <a:t>	</a:t>
            </a:r>
            <a:r>
              <a:rPr lang="fr-FR" sz="2000" dirty="0" smtClean="0">
                <a:latin typeface="BNPP Slab Serif Extra Bold" pitchFamily="50" charset="0"/>
              </a:rPr>
              <a:t>L’utiliser </a:t>
            </a:r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requires</a:t>
            </a:r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requires</a:t>
            </a:r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 transitive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fr-FR" sz="2000" dirty="0">
                <a:latin typeface="BNPP Slab Serif Extra Bold" pitchFamily="50" charset="0"/>
              </a:rPr>
              <a:t>	</a:t>
            </a:r>
            <a:r>
              <a:rPr lang="fr-FR" sz="2000" dirty="0" smtClean="0">
                <a:latin typeface="BNPP Slab Serif Extra Bold" pitchFamily="50" charset="0"/>
              </a:rPr>
              <a:t>L’utiliser en option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requires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fr-F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sz="2000" dirty="0">
                <a:latin typeface="BNPP Slab Serif Extra Bold" pitchFamily="50" charset="0"/>
              </a:rPr>
              <a:t>	</a:t>
            </a:r>
            <a:r>
              <a:rPr lang="fr-FR" sz="2000" dirty="0" smtClean="0">
                <a:latin typeface="BNPP Slab Serif Extra Bold" pitchFamily="50" charset="0"/>
              </a:rPr>
              <a:t>Utiliser un service loader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provides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…/uses)</a:t>
            </a:r>
          </a:p>
          <a:p>
            <a:pPr marL="0" indent="0">
              <a:buNone/>
            </a:pPr>
            <a:endParaRPr lang="fr-F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sz="2000" dirty="0">
                <a:latin typeface="BNPP Slab Serif Extra Bold" pitchFamily="50" charset="0"/>
              </a:rPr>
              <a:t>	</a:t>
            </a:r>
            <a:r>
              <a:rPr lang="fr-FR" sz="2000" dirty="0" smtClean="0">
                <a:latin typeface="BNPP Slab Serif Extra Bold" pitchFamily="50" charset="0"/>
              </a:rPr>
              <a:t>Ouvrir à la réflexion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(opens)</a:t>
            </a:r>
            <a:endParaRPr lang="fr-F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modules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430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RÃ©sultat de recherche d'images pour &quot;code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580" y="1500186"/>
            <a:ext cx="3330840" cy="214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30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 smtClean="0">
                <a:latin typeface="BNPP Slab Serif Extra Bold" pitchFamily="50" charset="0"/>
              </a:rPr>
              <a:t>Comment on défini un module ?</a:t>
            </a:r>
          </a:p>
          <a:p>
            <a:pPr marL="0" indent="0">
              <a:buNone/>
            </a:pPr>
            <a:r>
              <a:rPr lang="fr-FR" sz="2400" dirty="0">
                <a:latin typeface="BNPP Slab Serif Extra Bold" pitchFamily="50" charset="0"/>
              </a:rPr>
              <a:t>	</a:t>
            </a:r>
            <a:r>
              <a:rPr lang="fr-FR" sz="2400" dirty="0" smtClean="0">
                <a:latin typeface="BNPP Slab Serif Extra Bold" pitchFamily="50" charset="0"/>
              </a:rPr>
              <a:t>Dans le fichier </a:t>
            </a:r>
            <a:r>
              <a:rPr lang="fr-FR" sz="2400" dirty="0" smtClean="0">
                <a:solidFill>
                  <a:schemeClr val="bg2"/>
                </a:solidFill>
                <a:latin typeface="BNPP Slab Serif Extra Bold" pitchFamily="50" charset="0"/>
              </a:rPr>
              <a:t>module-info.java</a:t>
            </a:r>
          </a:p>
          <a:p>
            <a:pPr marL="0" indent="0">
              <a:buNone/>
            </a:pPr>
            <a:endParaRPr lang="fr-FR" sz="2400" dirty="0">
              <a:latin typeface="BNPP Slab Serif Extra Bold" pitchFamily="50" charset="0"/>
            </a:endParaRPr>
          </a:p>
          <a:p>
            <a:pPr marL="0" indent="0">
              <a:buNone/>
            </a:pPr>
            <a:endParaRPr lang="fr-FR" sz="2400" dirty="0" smtClean="0">
              <a:latin typeface="BNPP Slab Serif Extra Bold" pitchFamily="50" charset="0"/>
            </a:endParaRPr>
          </a:p>
          <a:p>
            <a:pPr marL="0" indent="0">
              <a:buNone/>
            </a:pPr>
            <a:endParaRPr lang="fr-FR" sz="2400" dirty="0" smtClean="0">
              <a:latin typeface="BNPP Slab Serif Extra Bold" pitchFamily="50" charset="0"/>
            </a:endParaRPr>
          </a:p>
          <a:p>
            <a:pPr marL="0" indent="0">
              <a:buNone/>
            </a:pPr>
            <a:r>
              <a:rPr lang="fr-FR" sz="2400" dirty="0" smtClean="0">
                <a:latin typeface="BNPP Slab Serif Extra Bold" pitchFamily="50" charset="0"/>
              </a:rPr>
              <a:t>C’est ce fichier qui va contenir toute la configuration du module: exports, services etc..</a:t>
            </a:r>
          </a:p>
          <a:p>
            <a:pPr marL="0" indent="0">
              <a:buNone/>
            </a:pPr>
            <a:endParaRPr lang="fr-FR" sz="2400" dirty="0">
              <a:latin typeface="BNPP Slab Serif Extra Bold" pitchFamily="50" charset="0"/>
            </a:endParaRPr>
          </a:p>
          <a:p>
            <a:pPr marL="0" indent="0">
              <a:buNone/>
            </a:pPr>
            <a:r>
              <a:rPr lang="fr-FR" sz="2400" dirty="0" smtClean="0">
                <a:latin typeface="BNPP Slab Serif Extra Bold" pitchFamily="50" charset="0"/>
              </a:rPr>
              <a:t>Il est compilé et embarqué à la racine du jar du module</a:t>
            </a:r>
            <a:endParaRPr lang="fr-FR" sz="2400" dirty="0">
              <a:latin typeface="BNPP Slab Serif Extra Bold" pitchFamily="50" charset="0"/>
            </a:endParaRPr>
          </a:p>
          <a:p>
            <a:pPr marL="0" indent="0">
              <a:buNone/>
            </a:pPr>
            <a:endParaRPr lang="fr-FR" sz="2400" dirty="0" smtClean="0">
              <a:latin typeface="BNPP Slab Serif Extra Bold" pitchFamily="50" charset="0"/>
            </a:endParaRPr>
          </a:p>
          <a:p>
            <a:pPr marL="0" indent="0">
              <a:buNone/>
            </a:pPr>
            <a:endParaRPr lang="fr-FR" sz="2400" dirty="0">
              <a:latin typeface="BNPP Slab Serif Extra Bold" pitchFamily="50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Java 9 </a:t>
            </a:r>
            <a:r>
              <a:rPr lang="fr-FR" dirty="0" err="1" smtClean="0"/>
              <a:t>Jigsaw</a:t>
            </a:r>
            <a:r>
              <a:rPr lang="fr-FR" dirty="0" smtClean="0"/>
              <a:t> </a:t>
            </a:r>
            <a:r>
              <a:rPr lang="fr-FR" dirty="0" err="1" smtClean="0"/>
              <a:t>project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125</a:t>
            </a:fld>
            <a:endParaRPr lang="fr-FR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403648" y="1635646"/>
            <a:ext cx="4896544" cy="58477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module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starbucks.jigsaw.application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 {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}</a:t>
            </a:r>
            <a:endParaRPr kumimoji="0" lang="fr-FR" altLang="fr-FR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4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dirty="0" smtClean="0">
                <a:latin typeface="BNPP Slab Serif Extra Bold" pitchFamily="50" charset="0"/>
              </a:rPr>
              <a:t>Mais ou se trouve le </a:t>
            </a:r>
            <a:r>
              <a:rPr lang="fr-FR" sz="2800" dirty="0" smtClean="0">
                <a:solidFill>
                  <a:schemeClr val="bg2"/>
                </a:solidFill>
                <a:latin typeface="BNPP Slab Serif Extra Bold" pitchFamily="50" charset="0"/>
              </a:rPr>
              <a:t>module-info.java</a:t>
            </a:r>
            <a:r>
              <a:rPr lang="fr-FR" sz="2800" dirty="0" smtClean="0">
                <a:latin typeface="BNPP Slab Serif Extra Bold" pitchFamily="50" charset="0"/>
              </a:rPr>
              <a:t> ? 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fr-FR" sz="2000" dirty="0" smtClean="0">
                <a:latin typeface="BNPP Slab Serif Extra Bold" pitchFamily="50" charset="0"/>
                <a:cs typeface="Consolas" panose="020B0609020204030204" pitchFamily="49" charset="0"/>
              </a:rPr>
              <a:t> </a:t>
            </a:r>
            <a:r>
              <a:rPr lang="fr-FR" sz="2400" dirty="0" smtClean="0">
                <a:latin typeface="BNPP Slab Serif Extra Bold" pitchFamily="50" charset="0"/>
                <a:cs typeface="Consolas" panose="020B0609020204030204" pitchFamily="49" charset="0"/>
              </a:rPr>
              <a:t>Par convention, le code source doit se trouver dans un répertoire au nom du module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fr-FR" sz="2400" dirty="0">
                <a:latin typeface="BNPP Slab Serif Extra Bold" pitchFamily="50" charset="0"/>
                <a:cs typeface="Consolas" panose="020B0609020204030204" pitchFamily="49" charset="0"/>
              </a:rPr>
              <a:t>Avec le fichier module-info.java à la racine</a:t>
            </a:r>
            <a:endParaRPr lang="fr-FR" sz="2400" dirty="0" smtClean="0">
              <a:latin typeface="BNPP Slab Serif Extra Bold" pitchFamily="50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sz="2400" dirty="0">
                <a:latin typeface="BNPP Slab Serif Extra Bold" pitchFamily="50" charset="0"/>
                <a:cs typeface="Consolas" panose="020B0609020204030204" pitchFamily="49" charset="0"/>
              </a:rPr>
              <a:t>	 </a:t>
            </a:r>
            <a:endParaRPr lang="fr-FR" sz="2400" dirty="0" smtClean="0">
              <a:latin typeface="BNPP Slab Serif Extra Bold" pitchFamily="50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sz="2400" dirty="0">
              <a:latin typeface="BNPP Slab Serif Extra Bold" pitchFamily="50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Java 9 </a:t>
            </a:r>
            <a:r>
              <a:rPr lang="fr-FR" dirty="0" err="1" smtClean="0"/>
              <a:t>Jigsaw</a:t>
            </a:r>
            <a:r>
              <a:rPr lang="fr-FR" dirty="0" smtClean="0"/>
              <a:t> </a:t>
            </a:r>
            <a:r>
              <a:rPr lang="fr-FR" dirty="0" err="1" smtClean="0"/>
              <a:t>project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126</a:t>
            </a:fld>
            <a:endParaRPr lang="fr-FR" dirty="0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67544" y="3003798"/>
            <a:ext cx="8136904" cy="83099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2400" dirty="0" err="1" smtClean="0">
                <a:solidFill>
                  <a:srgbClr val="A9B7C6"/>
                </a:solidFill>
                <a:latin typeface="Courier New" pitchFamily="49" charset="0"/>
                <a:cs typeface="Courier New" pitchFamily="49" charset="0"/>
              </a:rPr>
              <a:t>src</a:t>
            </a:r>
            <a:r>
              <a:rPr lang="fr-FR" sz="2400" dirty="0" smtClean="0">
                <a:solidFill>
                  <a:srgbClr val="A9B7C6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fr-FR" sz="2400" dirty="0" err="1" smtClean="0">
                <a:solidFill>
                  <a:schemeClr val="accent5"/>
                </a:solidFill>
                <a:latin typeface="Courier New" pitchFamily="49" charset="0"/>
                <a:cs typeface="Courier New" pitchFamily="49" charset="0"/>
              </a:rPr>
              <a:t>com.greetings</a:t>
            </a:r>
            <a:r>
              <a:rPr lang="fr-FR" sz="2400" dirty="0" smtClean="0">
                <a:solidFill>
                  <a:srgbClr val="A9B7C6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fr-FR" sz="2400" dirty="0" err="1" smtClean="0">
                <a:solidFill>
                  <a:srgbClr val="A9B7C6"/>
                </a:solidFill>
                <a:latin typeface="Courier New" pitchFamily="49" charset="0"/>
                <a:cs typeface="Courier New" pitchFamily="49" charset="0"/>
              </a:rPr>
              <a:t>com</a:t>
            </a:r>
            <a:r>
              <a:rPr lang="fr-FR" sz="2400" dirty="0" smtClean="0">
                <a:solidFill>
                  <a:srgbClr val="A9B7C6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fr-FR" sz="2400" dirty="0" err="1" smtClean="0">
                <a:solidFill>
                  <a:srgbClr val="A9B7C6"/>
                </a:solidFill>
                <a:latin typeface="Courier New" pitchFamily="49" charset="0"/>
                <a:cs typeface="Courier New" pitchFamily="49" charset="0"/>
              </a:rPr>
              <a:t>greetings</a:t>
            </a:r>
            <a:r>
              <a:rPr lang="fr-FR" sz="2400" dirty="0" smtClean="0">
                <a:solidFill>
                  <a:srgbClr val="A9B7C6"/>
                </a:solidFill>
                <a:latin typeface="Courier New" pitchFamily="49" charset="0"/>
                <a:cs typeface="Courier New" pitchFamily="49" charset="0"/>
              </a:rPr>
              <a:t>/Main.java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2400" dirty="0" err="1" smtClean="0">
                <a:solidFill>
                  <a:srgbClr val="A9B7C6"/>
                </a:solidFill>
                <a:latin typeface="Courier New" pitchFamily="49" charset="0"/>
                <a:cs typeface="Courier New" pitchFamily="49" charset="0"/>
              </a:rPr>
              <a:t>src</a:t>
            </a:r>
            <a:r>
              <a:rPr lang="fr-FR" sz="2400" dirty="0" smtClean="0">
                <a:solidFill>
                  <a:srgbClr val="A9B7C6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fr-FR" sz="2400" dirty="0" err="1" smtClean="0">
                <a:solidFill>
                  <a:schemeClr val="accent5"/>
                </a:solidFill>
                <a:latin typeface="Courier New" pitchFamily="49" charset="0"/>
                <a:cs typeface="Courier New" pitchFamily="49" charset="0"/>
              </a:rPr>
              <a:t>com.greetings</a:t>
            </a:r>
            <a:r>
              <a:rPr lang="fr-FR" sz="2400" dirty="0" smtClean="0">
                <a:solidFill>
                  <a:srgbClr val="A9B7C6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fr-FR" sz="2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module-info.java</a:t>
            </a:r>
            <a:endParaRPr lang="fr-FR" altLang="fr-FR" sz="2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70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400" dirty="0" smtClean="0">
                <a:latin typeface="BNPP Slab Serif Extra Bold" pitchFamily="50" charset="0"/>
              </a:rPr>
              <a:t>Et avec </a:t>
            </a:r>
            <a:r>
              <a:rPr lang="fr-FR" sz="2400" dirty="0" err="1" smtClean="0">
                <a:latin typeface="BNPP Slab Serif Extra Bold" pitchFamily="50" charset="0"/>
              </a:rPr>
              <a:t>Maven</a:t>
            </a:r>
            <a:r>
              <a:rPr lang="fr-FR" sz="2400" dirty="0" smtClean="0">
                <a:latin typeface="BNPP Slab Serif Extra Bold" pitchFamily="50" charset="0"/>
              </a:rPr>
              <a:t> ??</a:t>
            </a:r>
          </a:p>
          <a:p>
            <a:pPr marL="0" indent="0">
              <a:buNone/>
            </a:pPr>
            <a:r>
              <a:rPr lang="fr-FR" sz="2000" dirty="0" smtClean="0">
                <a:latin typeface="BNPP Slab Serif Extra Bold" pitchFamily="50" charset="0"/>
                <a:cs typeface="Consolas" panose="020B0609020204030204" pitchFamily="49" charset="0"/>
              </a:rPr>
              <a:t>Il y à un peu de configuration à adapter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fr-FR" sz="1600" dirty="0" err="1" smtClean="0">
                <a:latin typeface="BNPP Slab Serif Extra Bold" pitchFamily="50" charset="0"/>
                <a:cs typeface="Consolas" panose="020B0609020204030204" pitchFamily="49" charset="0"/>
              </a:rPr>
              <a:t>Maven</a:t>
            </a:r>
            <a:r>
              <a:rPr lang="fr-FR" sz="1600" dirty="0" smtClean="0">
                <a:latin typeface="BNPP Slab Serif Extra Bold" pitchFamily="50" charset="0"/>
                <a:cs typeface="Consolas" panose="020B0609020204030204" pitchFamily="49" charset="0"/>
              </a:rPr>
              <a:t> 3.5 minimum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fr-FR" sz="1600" dirty="0" err="1" smtClean="0">
                <a:latin typeface="BNPP Slab Serif Extra Bold" pitchFamily="50" charset="0"/>
                <a:cs typeface="Consolas" panose="020B0609020204030204" pitchFamily="49" charset="0"/>
              </a:rPr>
              <a:t>Maven</a:t>
            </a:r>
            <a:r>
              <a:rPr lang="fr-FR" sz="1600" dirty="0" smtClean="0">
                <a:latin typeface="BNPP Slab Serif Extra Bold" pitchFamily="50" charset="0"/>
                <a:cs typeface="Consolas" panose="020B0609020204030204" pitchFamily="49" charset="0"/>
              </a:rPr>
              <a:t> compiler plugin 3.7 minimum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fr-FR" sz="1600" dirty="0" smtClean="0">
                <a:latin typeface="BNPP Slab Serif Extra Bold" pitchFamily="50" charset="0"/>
                <a:cs typeface="Consolas" panose="020B0609020204030204" pitchFamily="49" charset="0"/>
              </a:rPr>
              <a:t>Renommage du dossier </a:t>
            </a:r>
            <a:r>
              <a:rPr lang="fr-FR" sz="1600" dirty="0" err="1" smtClean="0">
                <a:latin typeface="BNPP Slab Serif Extra Bold" pitchFamily="50" charset="0"/>
                <a:cs typeface="Consolas" panose="020B0609020204030204" pitchFamily="49" charset="0"/>
              </a:rPr>
              <a:t>src</a:t>
            </a:r>
            <a:r>
              <a:rPr lang="fr-FR" sz="1600" dirty="0" smtClean="0">
                <a:latin typeface="BNPP Slab Serif Extra Bold" pitchFamily="50" charset="0"/>
                <a:cs typeface="Consolas" panose="020B0609020204030204" pitchFamily="49" charset="0"/>
              </a:rPr>
              <a:t>/main/java vers </a:t>
            </a:r>
            <a:r>
              <a:rPr lang="fr-FR" sz="1600" dirty="0" err="1" smtClean="0">
                <a:solidFill>
                  <a:schemeClr val="bg2"/>
                </a:solidFill>
                <a:latin typeface="BNPP Slab Serif Extra Bold" pitchFamily="50" charset="0"/>
                <a:cs typeface="Consolas" panose="020B0609020204030204" pitchFamily="49" charset="0"/>
              </a:rPr>
              <a:t>src</a:t>
            </a:r>
            <a:r>
              <a:rPr lang="fr-FR" sz="1600" dirty="0" smtClean="0">
                <a:solidFill>
                  <a:schemeClr val="bg2"/>
                </a:solidFill>
                <a:latin typeface="BNPP Slab Serif Extra Bold" pitchFamily="50" charset="0"/>
                <a:cs typeface="Consolas" panose="020B0609020204030204" pitchFamily="49" charset="0"/>
              </a:rPr>
              <a:t>/main/&lt;module&gt;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fr-FR" sz="1600" dirty="0" smtClean="0">
                <a:latin typeface="BNPP Slab Serif Extra Bold" pitchFamily="50" charset="0"/>
                <a:cs typeface="Consolas" panose="020B0609020204030204" pitchFamily="49" charset="0"/>
              </a:rPr>
              <a:t>Ajout de </a:t>
            </a:r>
            <a:r>
              <a:rPr lang="fr-FR" sz="1600" dirty="0" smtClean="0"/>
              <a:t>&lt;</a:t>
            </a:r>
            <a:r>
              <a:rPr lang="fr-FR" sz="1600" dirty="0" err="1" smtClean="0"/>
              <a:t>sourceDirectory</a:t>
            </a:r>
            <a:r>
              <a:rPr lang="fr-FR" sz="1600" dirty="0" smtClean="0"/>
              <a:t>&gt;</a:t>
            </a:r>
            <a:r>
              <a:rPr lang="fr-FR" sz="1600" dirty="0" smtClean="0">
                <a:latin typeface="BNPP Slab Serif Extra Bold" pitchFamily="50" charset="0"/>
                <a:cs typeface="Consolas" panose="020B0609020204030204" pitchFamily="49" charset="0"/>
              </a:rPr>
              <a:t> et </a:t>
            </a:r>
            <a:r>
              <a:rPr lang="fr-FR" sz="1600" dirty="0"/>
              <a:t>&lt;</a:t>
            </a:r>
            <a:r>
              <a:rPr lang="fr-FR" sz="1600" dirty="0" err="1"/>
              <a:t>testSourceDirectory</a:t>
            </a:r>
            <a:r>
              <a:rPr lang="fr-FR" sz="1600" dirty="0" smtClean="0"/>
              <a:t>&gt; </a:t>
            </a:r>
            <a:r>
              <a:rPr lang="fr-FR" sz="1600" dirty="0" smtClean="0">
                <a:latin typeface="BNPP Slab Serif Extra Bold" pitchFamily="50" charset="0"/>
                <a:cs typeface="Consolas" panose="020B0609020204030204" pitchFamily="49" charset="0"/>
              </a:rPr>
              <a:t> dans le pom.xml</a:t>
            </a:r>
            <a:endParaRPr lang="fr-F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Java 9 </a:t>
            </a:r>
            <a:r>
              <a:rPr lang="fr-FR" dirty="0" err="1" smtClean="0"/>
              <a:t>Jigsaw</a:t>
            </a:r>
            <a:r>
              <a:rPr lang="fr-FR" dirty="0" smtClean="0"/>
              <a:t> </a:t>
            </a:r>
            <a:r>
              <a:rPr lang="fr-FR" dirty="0" err="1" smtClean="0"/>
              <a:t>project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127</a:t>
            </a:fld>
            <a:endParaRPr lang="fr-FR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51520" y="2715766"/>
            <a:ext cx="6624736" cy="98488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itchFamily="49" charset="0"/>
                <a:cs typeface="Courier New" pitchFamily="49" charset="0"/>
              </a:rPr>
              <a:t>&lt;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Courier New" pitchFamily="49" charset="0"/>
                <a:cs typeface="Courier New" pitchFamily="49" charset="0"/>
              </a:rPr>
              <a:t>build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itchFamily="49" charset="0"/>
                <a:cs typeface="Courier New" pitchFamily="49" charset="0"/>
              </a:rPr>
              <a:t>&gt;</a:t>
            </a:r>
            <a:b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itchFamily="49" charset="0"/>
                <a:cs typeface="Courier New" pitchFamily="49" charset="0"/>
              </a:rPr>
              <a:t>    &lt;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Courier New" pitchFamily="49" charset="0"/>
                <a:cs typeface="Courier New" pitchFamily="49" charset="0"/>
              </a:rPr>
              <a:t>sourceDirectory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itchFamily="49" charset="0"/>
                <a:cs typeface="Courier New" pitchFamily="49" charset="0"/>
              </a:rPr>
              <a:t>&gt;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src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/main/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starbucks.jigsaw.application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itchFamily="49" charset="0"/>
                <a:cs typeface="Courier New" pitchFamily="49" charset="0"/>
              </a:rPr>
              <a:t>&lt;/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Courier New" pitchFamily="49" charset="0"/>
                <a:cs typeface="Courier New" pitchFamily="49" charset="0"/>
              </a:rPr>
              <a:t>sourceDirectory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itchFamily="49" charset="0"/>
                <a:cs typeface="Courier New" pitchFamily="49" charset="0"/>
              </a:rPr>
              <a:t>&gt;</a:t>
            </a:r>
            <a:b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itchFamily="49" charset="0"/>
                <a:cs typeface="Courier New" pitchFamily="49" charset="0"/>
              </a:rPr>
              <a:t>    &lt;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Courier New" pitchFamily="49" charset="0"/>
                <a:cs typeface="Courier New" pitchFamily="49" charset="0"/>
              </a:rPr>
              <a:t>testSourceDirectory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itchFamily="49" charset="0"/>
                <a:cs typeface="Courier New" pitchFamily="49" charset="0"/>
              </a:rPr>
              <a:t>&gt;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src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/test/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starbucks.jigsaw.application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itchFamily="49" charset="0"/>
                <a:cs typeface="Courier New" pitchFamily="49" charset="0"/>
              </a:rPr>
              <a:t>&lt;/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Courier New" pitchFamily="49" charset="0"/>
                <a:cs typeface="Courier New" pitchFamily="49" charset="0"/>
              </a:rPr>
              <a:t>testSourceDirectory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itchFamily="49" charset="0"/>
                <a:cs typeface="Courier New" pitchFamily="49" charset="0"/>
              </a:rPr>
              <a:t>&gt;</a:t>
            </a:r>
            <a:b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itchFamily="49" charset="0"/>
                <a:cs typeface="Courier New" pitchFamily="49" charset="0"/>
              </a:rPr>
              <a:t>&lt;/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Courier New" pitchFamily="49" charset="0"/>
                <a:cs typeface="Courier New" pitchFamily="49" charset="0"/>
              </a:rPr>
              <a:t>build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itchFamily="49" charset="0"/>
                <a:cs typeface="Courier New" pitchFamily="49" charset="0"/>
              </a:rPr>
              <a:t>&gt;</a:t>
            </a:r>
            <a:b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itchFamily="49" charset="0"/>
                <a:cs typeface="Courier New" pitchFamily="49" charset="0"/>
              </a:rPr>
            </a:br>
            <a:endParaRPr kumimoji="0" lang="fr-FR" alt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025" y="3291830"/>
            <a:ext cx="3082439" cy="1254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347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 smtClean="0">
                <a:latin typeface="BNPP Slab Serif Extra Bold" pitchFamily="50" charset="0"/>
              </a:rPr>
              <a:t>Voyons un use case…</a:t>
            </a:r>
          </a:p>
          <a:p>
            <a:pPr marL="433388" lvl="3" indent="0">
              <a:buNone/>
            </a:pPr>
            <a:r>
              <a:rPr lang="fr-FR" sz="2000" dirty="0" smtClean="0">
                <a:solidFill>
                  <a:schemeClr val="bg2"/>
                </a:solidFill>
                <a:latin typeface="BNPP Slab Serif Extra Bold" pitchFamily="50" charset="0"/>
                <a:cs typeface="Consolas" panose="020B0609020204030204" pitchFamily="49" charset="0"/>
              </a:rPr>
              <a:t>Imaginons un fournisseur de boissons</a:t>
            </a:r>
          </a:p>
          <a:p>
            <a:pPr marL="433388" lvl="3" indent="0">
              <a:buNone/>
            </a:pPr>
            <a:r>
              <a:rPr lang="fr-FR" sz="2000" dirty="0" smtClean="0">
                <a:solidFill>
                  <a:schemeClr val="bg2"/>
                </a:solidFill>
                <a:latin typeface="BNPP Slab Serif Extra Bold" pitchFamily="50" charset="0"/>
                <a:cs typeface="Consolas" panose="020B0609020204030204" pitchFamily="49" charset="0"/>
              </a:rPr>
              <a:t>Avec son inventaire</a:t>
            </a:r>
          </a:p>
          <a:p>
            <a:pPr marL="433388" lvl="3" indent="0">
              <a:buNone/>
            </a:pPr>
            <a:r>
              <a:rPr lang="fr-FR" sz="2000" dirty="0" smtClean="0">
                <a:solidFill>
                  <a:schemeClr val="bg2"/>
                </a:solidFill>
                <a:latin typeface="BNPP Slab Serif Extra Bold" pitchFamily="50" charset="0"/>
                <a:cs typeface="Consolas" panose="020B0609020204030204" pitchFamily="49" charset="0"/>
              </a:rPr>
              <a:t>Son API</a:t>
            </a:r>
          </a:p>
          <a:p>
            <a:pPr marL="433388" lvl="3" indent="0">
              <a:buNone/>
            </a:pPr>
            <a:r>
              <a:rPr lang="fr-FR" sz="2000" dirty="0" smtClean="0">
                <a:solidFill>
                  <a:schemeClr val="bg2"/>
                </a:solidFill>
                <a:latin typeface="BNPP Slab Serif Extra Bold" pitchFamily="50" charset="0"/>
                <a:cs typeface="Consolas" panose="020B0609020204030204" pitchFamily="49" charset="0"/>
              </a:rPr>
              <a:t>Ses ingrédients secrets…</a:t>
            </a:r>
          </a:p>
          <a:p>
            <a:pPr marL="0" indent="0">
              <a:buNone/>
            </a:pPr>
            <a:endParaRPr lang="fr-F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Java 9 </a:t>
            </a:r>
            <a:r>
              <a:rPr lang="fr-FR" dirty="0" err="1" smtClean="0"/>
              <a:t>Jigsaw</a:t>
            </a:r>
            <a:r>
              <a:rPr lang="fr-FR" dirty="0" smtClean="0"/>
              <a:t> </a:t>
            </a:r>
            <a:r>
              <a:rPr lang="fr-FR" dirty="0" err="1" smtClean="0"/>
              <a:t>project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128</a:t>
            </a:fld>
            <a:endParaRPr lang="fr-FR" dirty="0"/>
          </a:p>
        </p:txBody>
      </p:sp>
      <p:pic>
        <p:nvPicPr>
          <p:cNvPr id="4098" name="Picture 2" descr="Résultat de recherche d'images pour &quot;starbucks log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778495"/>
            <a:ext cx="1147762" cy="113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ésultat de recherche d'images pour &quot;java duk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987574"/>
            <a:ext cx="1160726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02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 smtClean="0">
                <a:latin typeface="BNPP Slab Serif Extra Bold" pitchFamily="50" charset="0"/>
              </a:rPr>
              <a:t>Mon </a:t>
            </a:r>
            <a:r>
              <a:rPr lang="fr-FR" sz="2400" dirty="0" err="1" smtClean="0">
                <a:solidFill>
                  <a:schemeClr val="bg2"/>
                </a:solidFill>
                <a:latin typeface="BNPP Slab Serif Extra Bold" pitchFamily="50" charset="0"/>
              </a:rPr>
              <a:t>domain</a:t>
            </a:r>
            <a:r>
              <a:rPr lang="fr-FR" sz="2400" dirty="0" smtClean="0">
                <a:solidFill>
                  <a:schemeClr val="bg2"/>
                </a:solidFill>
                <a:latin typeface="BNPP Slab Serif Extra Bold" pitchFamily="50" charset="0"/>
              </a:rPr>
              <a:t> </a:t>
            </a:r>
            <a:r>
              <a:rPr lang="fr-FR" sz="2400" dirty="0" smtClean="0">
                <a:latin typeface="BNPP Slab Serif Extra Bold" pitchFamily="50" charset="0"/>
              </a:rPr>
              <a:t>métier</a:t>
            </a:r>
          </a:p>
          <a:p>
            <a:pPr marL="0" indent="0">
              <a:buNone/>
            </a:pPr>
            <a:endParaRPr lang="fr-FR" sz="2400" dirty="0">
              <a:latin typeface="BNPP Slab Serif Extra Bold" pitchFamily="50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sz="2400" dirty="0" smtClean="0">
                <a:latin typeface="BNPP Slab Serif Extra Bold" pitchFamily="50" charset="0"/>
                <a:cs typeface="Consolas" panose="020B0609020204030204" pitchFamily="49" charset="0"/>
              </a:rPr>
              <a:t>Un module avec le cœur métier</a:t>
            </a:r>
          </a:p>
          <a:p>
            <a:pPr marL="0" indent="0">
              <a:buNone/>
            </a:pPr>
            <a:r>
              <a:rPr lang="fr-FR" sz="2400" dirty="0" smtClean="0">
                <a:latin typeface="BNPP Slab Serif Extra Bold" pitchFamily="50" charset="0"/>
                <a:cs typeface="Consolas" panose="020B0609020204030204" pitchFamily="49" charset="0"/>
              </a:rPr>
              <a:t>Et des classes privées mais publiques, enfin…</a:t>
            </a:r>
            <a:endParaRPr lang="fr-F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Java 9 </a:t>
            </a:r>
            <a:r>
              <a:rPr lang="fr-FR" dirty="0" err="1" smtClean="0"/>
              <a:t>Jigsaw</a:t>
            </a:r>
            <a:r>
              <a:rPr lang="fr-FR" dirty="0" smtClean="0"/>
              <a:t> </a:t>
            </a:r>
            <a:r>
              <a:rPr lang="fr-FR" dirty="0" err="1" smtClean="0"/>
              <a:t>project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129</a:t>
            </a:fld>
            <a:endParaRPr lang="fr-FR" dirty="0"/>
          </a:p>
        </p:txBody>
      </p:sp>
      <p:pic>
        <p:nvPicPr>
          <p:cNvPr id="4098" name="Picture 2" descr="Résultat de recherche d'images pour &quot;starbucks log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778495"/>
            <a:ext cx="1147762" cy="113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ésultat de recherche d'images pour &quot;java duk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987574"/>
            <a:ext cx="1160726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05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0" y="2643758"/>
            <a:ext cx="9144000" cy="216024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7200" dirty="0" smtClean="0">
                <a:solidFill>
                  <a:schemeClr val="bg2"/>
                </a:solidFill>
                <a:latin typeface="BNPP Sans Extra Bold" pitchFamily="50" charset="0"/>
              </a:rPr>
              <a:t>Java 7</a:t>
            </a:r>
          </a:p>
          <a:p>
            <a:pPr algn="ctr"/>
            <a:r>
              <a:rPr lang="fr-FR" sz="4000" dirty="0" smtClean="0">
                <a:latin typeface="BNPP Sans Extra Bold" pitchFamily="50" charset="0"/>
              </a:rPr>
              <a:t>Path API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85800" y="1143207"/>
            <a:ext cx="8172400" cy="1384995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Path </a:t>
            </a:r>
            <a:r>
              <a:rPr kumimoji="0" lang="fr-FR" altLang="fr-FR" sz="28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path</a:t>
            </a:r>
            <a:r>
              <a:rPr kumimoji="0" lang="fr-FR" altLang="fr-FR" sz="2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 = </a:t>
            </a:r>
            <a:r>
              <a:rPr kumimoji="0" lang="fr-FR" altLang="fr-FR" sz="28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FileSystems.</a:t>
            </a:r>
            <a:r>
              <a:rPr kumimoji="0" lang="fr-FR" altLang="fr-FR" sz="2800" b="0" i="1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getDefault</a:t>
            </a:r>
            <a:r>
              <a:rPr kumimoji="0" lang="fr-FR" altLang="fr-FR" sz="2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().</a:t>
            </a:r>
            <a:r>
              <a:rPr kumimoji="0" lang="fr-FR" altLang="fr-FR" sz="28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getPath</a:t>
            </a:r>
            <a:r>
              <a:rPr kumimoji="0" lang="fr-FR" altLang="fr-FR" sz="2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(“hello.txt”)</a:t>
            </a:r>
            <a:r>
              <a:rPr kumimoji="0" lang="fr-FR" altLang="fr-FR" sz="2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214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 smtClean="0">
                <a:latin typeface="BNPP Slab Serif Extra Bold" pitchFamily="50" charset="0"/>
              </a:rPr>
              <a:t>Ma couche </a:t>
            </a:r>
            <a:r>
              <a:rPr lang="fr-FR" sz="2400" dirty="0" smtClean="0">
                <a:solidFill>
                  <a:schemeClr val="bg2"/>
                </a:solidFill>
                <a:latin typeface="BNPP Slab Serif Extra Bold" pitchFamily="50" charset="0"/>
              </a:rPr>
              <a:t>application</a:t>
            </a:r>
          </a:p>
          <a:p>
            <a:pPr marL="0" indent="0">
              <a:buNone/>
            </a:pPr>
            <a:endParaRPr lang="fr-FR" sz="2400" dirty="0">
              <a:latin typeface="BNPP Slab Serif Extra Bold" pitchFamily="50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sz="2400" dirty="0" smtClean="0">
                <a:latin typeface="BNPP Slab Serif Extra Bold" pitchFamily="50" charset="0"/>
                <a:cs typeface="Consolas" panose="020B0609020204030204" pitchFamily="49" charset="0"/>
              </a:rPr>
              <a:t>Elle utilise mon </a:t>
            </a:r>
            <a:r>
              <a:rPr lang="fr-FR" sz="2400" dirty="0" err="1" smtClean="0">
                <a:latin typeface="BNPP Slab Serif Extra Bold" pitchFamily="50" charset="0"/>
                <a:cs typeface="Consolas" panose="020B0609020204030204" pitchFamily="49" charset="0"/>
              </a:rPr>
              <a:t>domain</a:t>
            </a:r>
            <a:r>
              <a:rPr lang="fr-FR" sz="2400" dirty="0" smtClean="0">
                <a:latin typeface="BNPP Slab Serif Extra Bold" pitchFamily="50" charset="0"/>
                <a:cs typeface="Consolas" panose="020B0609020204030204" pitchFamily="49" charset="0"/>
              </a:rPr>
              <a:t> pour fabriquer des</a:t>
            </a:r>
          </a:p>
          <a:p>
            <a:pPr marL="0" indent="0">
              <a:buNone/>
            </a:pPr>
            <a:r>
              <a:rPr lang="fr-FR" sz="2400" dirty="0" smtClean="0">
                <a:latin typeface="BNPP Slab Serif Extra Bold" pitchFamily="50" charset="0"/>
                <a:cs typeface="Consolas" panose="020B0609020204030204" pitchFamily="49" charset="0"/>
              </a:rPr>
              <a:t>Boissons, mais avec quelle classes ?</a:t>
            </a:r>
          </a:p>
          <a:p>
            <a:pPr marL="0" indent="0">
              <a:buNone/>
            </a:pPr>
            <a:endParaRPr lang="fr-FR" sz="2400" dirty="0">
              <a:latin typeface="BNPP Slab Serif Extra Bold" pitchFamily="50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Java 9 </a:t>
            </a:r>
            <a:r>
              <a:rPr lang="fr-FR" dirty="0" err="1" smtClean="0"/>
              <a:t>Jigsaw</a:t>
            </a:r>
            <a:r>
              <a:rPr lang="fr-FR" dirty="0" smtClean="0"/>
              <a:t> </a:t>
            </a:r>
            <a:r>
              <a:rPr lang="fr-FR" dirty="0" err="1" smtClean="0"/>
              <a:t>project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130</a:t>
            </a:fld>
            <a:endParaRPr lang="fr-FR" dirty="0"/>
          </a:p>
        </p:txBody>
      </p:sp>
      <p:pic>
        <p:nvPicPr>
          <p:cNvPr id="4098" name="Picture 2" descr="Résultat de recherche d'images pour &quot;starbucks log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778495"/>
            <a:ext cx="1147762" cy="113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ésultat de recherche d'images pour &quot;java duk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987574"/>
            <a:ext cx="1160726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93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 smtClean="0">
                <a:latin typeface="BNPP Slab Serif Extra Bold" pitchFamily="50" charset="0"/>
              </a:rPr>
              <a:t>Ma couche </a:t>
            </a:r>
            <a:r>
              <a:rPr lang="fr-FR" sz="2400" dirty="0" smtClean="0">
                <a:solidFill>
                  <a:schemeClr val="bg2"/>
                </a:solidFill>
                <a:latin typeface="BNPP Slab Serif Extra Bold" pitchFamily="50" charset="0"/>
              </a:rPr>
              <a:t>infrastructure</a:t>
            </a:r>
          </a:p>
          <a:p>
            <a:pPr marL="0" indent="0">
              <a:buNone/>
            </a:pPr>
            <a:endParaRPr lang="fr-FR" sz="2400" dirty="0">
              <a:latin typeface="BNPP Slab Serif Extra Bold" pitchFamily="50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sz="2400" dirty="0" smtClean="0">
                <a:latin typeface="BNPP Slab Serif Extra Bold" pitchFamily="50" charset="0"/>
                <a:cs typeface="Consolas" panose="020B0609020204030204" pitchFamily="49" charset="0"/>
              </a:rPr>
              <a:t>Et si je fournissais un service ? (SPI ? )</a:t>
            </a:r>
          </a:p>
          <a:p>
            <a:pPr marL="0" indent="0">
              <a:buNone/>
            </a:pPr>
            <a:endParaRPr lang="fr-FR" sz="2400" dirty="0">
              <a:latin typeface="BNPP Slab Serif Extra Bold" pitchFamily="50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Java 9 </a:t>
            </a:r>
            <a:r>
              <a:rPr lang="fr-FR" dirty="0" err="1" smtClean="0"/>
              <a:t>Jigsaw</a:t>
            </a:r>
            <a:r>
              <a:rPr lang="fr-FR" dirty="0" smtClean="0"/>
              <a:t> </a:t>
            </a:r>
            <a:r>
              <a:rPr lang="fr-FR" dirty="0" err="1" smtClean="0"/>
              <a:t>project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131</a:t>
            </a:fld>
            <a:endParaRPr lang="fr-FR" dirty="0"/>
          </a:p>
        </p:txBody>
      </p:sp>
      <p:pic>
        <p:nvPicPr>
          <p:cNvPr id="4098" name="Picture 2" descr="Résultat de recherche d'images pour &quot;starbucks log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778495"/>
            <a:ext cx="1147762" cy="113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ésultat de recherche d'images pour &quot;java duk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987574"/>
            <a:ext cx="1160726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17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775072" y="2789174"/>
            <a:ext cx="4171528" cy="864096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1135112" y="2873200"/>
            <a:ext cx="1152128" cy="672058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Domain</a:t>
            </a:r>
          </a:p>
          <a:p>
            <a:pPr algn="ctr"/>
            <a:r>
              <a:rPr lang="fr-FR" dirty="0" smtClean="0">
                <a:solidFill>
                  <a:schemeClr val="tx1"/>
                </a:solidFill>
              </a:rPr>
              <a:t>(public)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3655392" y="2873200"/>
            <a:ext cx="1152128" cy="672058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Domain</a:t>
            </a:r>
          </a:p>
          <a:p>
            <a:pPr algn="ctr"/>
            <a:r>
              <a:rPr lang="fr-FR" dirty="0" smtClean="0">
                <a:solidFill>
                  <a:schemeClr val="tx1"/>
                </a:solidFill>
              </a:rPr>
              <a:t>(</a:t>
            </a:r>
            <a:r>
              <a:rPr lang="fr-FR" dirty="0" err="1" smtClean="0">
                <a:solidFill>
                  <a:schemeClr val="tx1"/>
                </a:solidFill>
              </a:rPr>
              <a:t>internal</a:t>
            </a:r>
            <a:r>
              <a:rPr lang="fr-FR" dirty="0" smtClean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0" name="Rectangle à coins arrondis 9"/>
          <p:cNvSpPr/>
          <p:nvPr/>
        </p:nvSpPr>
        <p:spPr>
          <a:xfrm>
            <a:off x="775072" y="1769044"/>
            <a:ext cx="4171528" cy="864096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1156568" y="2033077"/>
            <a:ext cx="1629792" cy="336029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12" name="Rectangle à coins arrondis 11"/>
          <p:cNvSpPr/>
          <p:nvPr/>
        </p:nvSpPr>
        <p:spPr>
          <a:xfrm>
            <a:off x="775072" y="3835870"/>
            <a:ext cx="4171528" cy="99214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1420676" y="3931889"/>
            <a:ext cx="2880320" cy="336029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Infrastructure</a:t>
            </a:r>
          </a:p>
        </p:txBody>
      </p:sp>
      <p:sp>
        <p:nvSpPr>
          <p:cNvPr id="14" name="Rectangle à coins arrondis 13"/>
          <p:cNvSpPr/>
          <p:nvPr/>
        </p:nvSpPr>
        <p:spPr>
          <a:xfrm>
            <a:off x="2984512" y="2033077"/>
            <a:ext cx="1629792" cy="336029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15" name="Rectangle à coins arrondis 14"/>
          <p:cNvSpPr/>
          <p:nvPr/>
        </p:nvSpPr>
        <p:spPr>
          <a:xfrm>
            <a:off x="2408448" y="2873200"/>
            <a:ext cx="1152128" cy="672058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Domain</a:t>
            </a:r>
          </a:p>
          <a:p>
            <a:pPr algn="ctr"/>
            <a:r>
              <a:rPr lang="fr-FR" dirty="0" smtClean="0">
                <a:solidFill>
                  <a:schemeClr val="tx1"/>
                </a:solidFill>
              </a:rPr>
              <a:t>(public)</a:t>
            </a:r>
          </a:p>
        </p:txBody>
      </p:sp>
      <p:sp>
        <p:nvSpPr>
          <p:cNvPr id="16" name="Rectangle à coins arrondis 15"/>
          <p:cNvSpPr/>
          <p:nvPr/>
        </p:nvSpPr>
        <p:spPr>
          <a:xfrm>
            <a:off x="1420676" y="4363937"/>
            <a:ext cx="2880320" cy="336029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Infrastructure</a:t>
            </a:r>
          </a:p>
        </p:txBody>
      </p:sp>
      <p:sp>
        <p:nvSpPr>
          <p:cNvPr id="18" name="Rectangle à coins arrondis 17"/>
          <p:cNvSpPr/>
          <p:nvPr/>
        </p:nvSpPr>
        <p:spPr>
          <a:xfrm>
            <a:off x="775072" y="699542"/>
            <a:ext cx="4171528" cy="864096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19" name="Rectangle à coins arrondis 18"/>
          <p:cNvSpPr/>
          <p:nvPr/>
        </p:nvSpPr>
        <p:spPr>
          <a:xfrm>
            <a:off x="1156568" y="963575"/>
            <a:ext cx="3650952" cy="336029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Exposition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5076056" y="2873200"/>
            <a:ext cx="3873872" cy="7800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1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On peut rendre le Domain </a:t>
            </a:r>
            <a:r>
              <a:rPr lang="fr-FR" sz="1400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internals</a:t>
            </a:r>
            <a:r>
              <a:rPr lang="fr-FR" sz="1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accessible à tous les modules du </a:t>
            </a:r>
            <a:r>
              <a:rPr lang="fr-FR" sz="1400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domain</a:t>
            </a:r>
            <a:r>
              <a:rPr lang="fr-FR" sz="1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mais pas à l’extérieur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5076056" y="727942"/>
            <a:ext cx="3744416" cy="7800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1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On peut limiter l’exports d’un module application à exposition</a:t>
            </a:r>
          </a:p>
        </p:txBody>
      </p:sp>
      <p:cxnSp>
        <p:nvCxnSpPr>
          <p:cNvPr id="24" name="Connecteur droit 23"/>
          <p:cNvCxnSpPr>
            <a:stCxn id="19" idx="2"/>
          </p:cNvCxnSpPr>
          <p:nvPr/>
        </p:nvCxnSpPr>
        <p:spPr>
          <a:xfrm flipH="1">
            <a:off x="2051720" y="1299604"/>
            <a:ext cx="930324" cy="7334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Connecteur droit 24"/>
          <p:cNvCxnSpPr>
            <a:stCxn id="8" idx="3"/>
            <a:endCxn id="15" idx="1"/>
          </p:cNvCxnSpPr>
          <p:nvPr/>
        </p:nvCxnSpPr>
        <p:spPr>
          <a:xfrm>
            <a:off x="2287240" y="3209229"/>
            <a:ext cx="12120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5" idx="3"/>
            <a:endCxn id="9" idx="1"/>
          </p:cNvCxnSpPr>
          <p:nvPr/>
        </p:nvCxnSpPr>
        <p:spPr>
          <a:xfrm>
            <a:off x="3560576" y="3209229"/>
            <a:ext cx="948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1" idx="2"/>
            <a:endCxn id="8" idx="0"/>
          </p:cNvCxnSpPr>
          <p:nvPr/>
        </p:nvCxnSpPr>
        <p:spPr>
          <a:xfrm flipH="1">
            <a:off x="1711176" y="2369106"/>
            <a:ext cx="260288" cy="5040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endCxn id="8" idx="0"/>
          </p:cNvCxnSpPr>
          <p:nvPr/>
        </p:nvCxnSpPr>
        <p:spPr>
          <a:xfrm flipH="1">
            <a:off x="1711176" y="2369106"/>
            <a:ext cx="2088232" cy="5040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14" idx="2"/>
            <a:endCxn id="15" idx="0"/>
          </p:cNvCxnSpPr>
          <p:nvPr/>
        </p:nvCxnSpPr>
        <p:spPr>
          <a:xfrm flipH="1">
            <a:off x="2984512" y="2369106"/>
            <a:ext cx="814896" cy="5040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11" idx="1"/>
            <a:endCxn id="13" idx="1"/>
          </p:cNvCxnSpPr>
          <p:nvPr/>
        </p:nvCxnSpPr>
        <p:spPr>
          <a:xfrm rot="10800000" flipH="1" flipV="1">
            <a:off x="1156568" y="2201092"/>
            <a:ext cx="264108" cy="1898812"/>
          </a:xfrm>
          <a:prstGeom prst="bentConnector3">
            <a:avLst>
              <a:gd name="adj1" fmla="val -8655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ZoneTexte 48"/>
          <p:cNvSpPr txBox="1"/>
          <p:nvPr/>
        </p:nvSpPr>
        <p:spPr>
          <a:xfrm rot="16200000">
            <a:off x="-271263" y="2955481"/>
            <a:ext cx="1636688" cy="3900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1400" dirty="0" smtClean="0">
                <a:solidFill>
                  <a:schemeClr val="bg1">
                    <a:lumMod val="50000"/>
                  </a:schemeClr>
                </a:solidFill>
              </a:rPr>
              <a:t>Service Provider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251520" y="194119"/>
            <a:ext cx="3744416" cy="5024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2800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Jigsaw</a:t>
            </a:r>
            <a:r>
              <a:rPr lang="fr-FR" sz="28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+ DDD</a:t>
            </a:r>
          </a:p>
        </p:txBody>
      </p:sp>
    </p:spTree>
    <p:extLst>
      <p:ext uri="{BB962C8B-B14F-4D97-AF65-F5344CB8AC3E}">
        <p14:creationId xmlns:p14="http://schemas.microsoft.com/office/powerpoint/2010/main" val="262864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23528" y="339502"/>
            <a:ext cx="8460000" cy="164675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800" dirty="0" smtClean="0">
                <a:solidFill>
                  <a:schemeClr val="tx1"/>
                </a:solidFill>
                <a:latin typeface="BNPP Slab Serif Extra Bold" pitchFamily="50" charset="0"/>
              </a:rPr>
              <a:t>Et mon code </a:t>
            </a:r>
            <a:r>
              <a:rPr lang="fr-FR" sz="4800" dirty="0" err="1" smtClean="0">
                <a:solidFill>
                  <a:schemeClr val="tx1"/>
                </a:solidFill>
                <a:latin typeface="BNPP Slab Serif Extra Bold" pitchFamily="50" charset="0"/>
              </a:rPr>
              <a:t>legacy</a:t>
            </a:r>
            <a:r>
              <a:rPr lang="fr-FR" sz="4800" dirty="0" smtClean="0">
                <a:solidFill>
                  <a:schemeClr val="tx1"/>
                </a:solidFill>
                <a:latin typeface="BNPP Slab Serif Extra Bold" pitchFamily="50" charset="0"/>
              </a:rPr>
              <a:t> sans modules ?</a:t>
            </a:r>
          </a:p>
        </p:txBody>
      </p:sp>
      <p:sp>
        <p:nvSpPr>
          <p:cNvPr id="7" name="Espace réservé du contenu 1"/>
          <p:cNvSpPr txBox="1">
            <a:spLocks/>
          </p:cNvSpPr>
          <p:nvPr/>
        </p:nvSpPr>
        <p:spPr>
          <a:xfrm>
            <a:off x="323528" y="2643758"/>
            <a:ext cx="8460000" cy="16467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Grande"/>
              <a:buNone/>
            </a:pPr>
            <a:r>
              <a:rPr lang="fr-FR" sz="4400" dirty="0" smtClean="0">
                <a:solidFill>
                  <a:schemeClr val="tx1"/>
                </a:solidFill>
                <a:latin typeface="BNPP Slab Serif Extra Bold" pitchFamily="50" charset="0"/>
              </a:rPr>
              <a:t>Pas de panique, tout est prévu</a:t>
            </a:r>
          </a:p>
          <a:p>
            <a:pPr marL="0" indent="0" algn="ctr">
              <a:buFont typeface="Lucida Grande"/>
              <a:buNone/>
            </a:pPr>
            <a:r>
              <a:rPr lang="fr-FR" sz="3500" dirty="0" smtClean="0">
                <a:solidFill>
                  <a:schemeClr val="bg2"/>
                </a:solidFill>
                <a:latin typeface="BNPP Slab Serif Extra Bold" pitchFamily="50" charset="0"/>
              </a:rPr>
              <a:t>Modules automatiques et </a:t>
            </a:r>
            <a:r>
              <a:rPr lang="fr-FR" sz="3500" i="1" dirty="0" err="1" smtClean="0">
                <a:solidFill>
                  <a:schemeClr val="bg2"/>
                </a:solidFill>
                <a:latin typeface="BNPP Slab Serif Extra Bold" pitchFamily="50" charset="0"/>
              </a:rPr>
              <a:t>unnamedmodule</a:t>
            </a:r>
            <a:endParaRPr lang="fr-FR" sz="3500" i="1" dirty="0" smtClean="0">
              <a:solidFill>
                <a:schemeClr val="bg2"/>
              </a:solidFill>
              <a:latin typeface="BNPP Slab Serif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55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 smtClean="0">
                <a:latin typeface="BNPP Slab Serif Extra Bold" pitchFamily="50" charset="0"/>
              </a:rPr>
              <a:t>On peut ajouter module (un jar) sans module-info, un module automatique sera créé (la JVM va lui générer un nom)</a:t>
            </a:r>
          </a:p>
          <a:p>
            <a:pPr marL="0" indent="0">
              <a:buNone/>
            </a:pPr>
            <a:endParaRPr lang="fr-FR" sz="2400" dirty="0">
              <a:latin typeface="BNPP Slab Serif Extra Bold" pitchFamily="50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sz="2400" dirty="0">
                <a:latin typeface="BNPP Slab Serif Extra Bold" pitchFamily="50" charset="0"/>
              </a:rPr>
              <a:t>Les modules automatiques voient tous leurs types publics exportés.</a:t>
            </a:r>
            <a:r>
              <a:rPr lang="fr-FR" sz="2000" dirty="0"/>
              <a:t> </a:t>
            </a:r>
            <a:endParaRPr lang="fr-F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 automatiques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265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2400" dirty="0" smtClean="0">
                <a:latin typeface="BNPP Slab Serif Extra Bold" pitchFamily="50" charset="0"/>
              </a:rPr>
              <a:t>Et notre </a:t>
            </a:r>
            <a:r>
              <a:rPr lang="fr-FR" sz="2400" dirty="0" err="1" smtClean="0">
                <a:latin typeface="BNPP Slab Serif Extra Bold" pitchFamily="50" charset="0"/>
              </a:rPr>
              <a:t>classpath</a:t>
            </a:r>
            <a:r>
              <a:rPr lang="fr-FR" sz="2400" dirty="0" smtClean="0">
                <a:latin typeface="BNPP Slab Serif Extra Bold" pitchFamily="50" charset="0"/>
              </a:rPr>
              <a:t> ?</a:t>
            </a:r>
          </a:p>
          <a:p>
            <a:pPr marL="0" indent="0">
              <a:buNone/>
            </a:pPr>
            <a:endParaRPr lang="fr-FR" sz="2400" dirty="0">
              <a:latin typeface="BNPP Slab Serif Extra Bold" pitchFamily="50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sz="2000" dirty="0" smtClean="0">
                <a:latin typeface="BNPP Slab Serif Extra Bold" pitchFamily="50" charset="0"/>
                <a:cs typeface="Consolas" panose="020B0609020204030204" pitchFamily="49" charset="0"/>
              </a:rPr>
              <a:t>Toutes les classes ajoutée via le </a:t>
            </a:r>
            <a:r>
              <a:rPr lang="fr-FR" sz="2000" dirty="0" err="1" smtClean="0">
                <a:latin typeface="BNPP Slab Serif Extra Bold" pitchFamily="50" charset="0"/>
                <a:cs typeface="Consolas" panose="020B0609020204030204" pitchFamily="49" charset="0"/>
              </a:rPr>
              <a:t>classpath</a:t>
            </a:r>
            <a:r>
              <a:rPr lang="fr-FR" sz="2000" dirty="0" smtClean="0">
                <a:latin typeface="BNPP Slab Serif Extra Bold" pitchFamily="50" charset="0"/>
                <a:cs typeface="Consolas" panose="020B0609020204030204" pitchFamily="49" charset="0"/>
              </a:rPr>
              <a:t> sont misent dans un module particulier: </a:t>
            </a:r>
            <a:r>
              <a:rPr lang="fr-FR" sz="2000" dirty="0" err="1" smtClean="0">
                <a:solidFill>
                  <a:schemeClr val="bg2"/>
                </a:solidFill>
                <a:latin typeface="BNPP Slab Serif Extra Bold" pitchFamily="50" charset="0"/>
                <a:cs typeface="Consolas" panose="020B0609020204030204" pitchFamily="49" charset="0"/>
              </a:rPr>
              <a:t>unnamed</a:t>
            </a:r>
            <a:r>
              <a:rPr lang="fr-FR" sz="2000" dirty="0" smtClean="0">
                <a:solidFill>
                  <a:schemeClr val="bg2"/>
                </a:solidFill>
                <a:latin typeface="BNPP Slab Serif Extra Bold" pitchFamily="50" charset="0"/>
                <a:cs typeface="Consolas" panose="020B0609020204030204" pitchFamily="49" charset="0"/>
              </a:rPr>
              <a:t> module</a:t>
            </a:r>
          </a:p>
          <a:p>
            <a:pPr marL="0" indent="0">
              <a:buNone/>
            </a:pPr>
            <a:endParaRPr lang="fr-FR" sz="2400" dirty="0">
              <a:latin typeface="BNPP Slab Serif Extra Bold" pitchFamily="50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sz="2000" dirty="0">
                <a:latin typeface="BNPP Slab Serif Extra Bold" pitchFamily="50" charset="0"/>
                <a:cs typeface="Consolas" panose="020B0609020204030204" pitchFamily="49" charset="0"/>
              </a:rPr>
              <a:t>Il a la particularité d’avoir accès à :</a:t>
            </a:r>
          </a:p>
          <a:p>
            <a:pPr marL="0" indent="0">
              <a:buNone/>
            </a:pPr>
            <a:r>
              <a:rPr lang="fr-FR" sz="2000" dirty="0" smtClean="0">
                <a:latin typeface="BNPP Slab Serif Extra Bold" pitchFamily="50" charset="0"/>
                <a:cs typeface="Consolas" panose="020B0609020204030204" pitchFamily="49" charset="0"/>
              </a:rPr>
              <a:t>	tous </a:t>
            </a:r>
            <a:r>
              <a:rPr lang="fr-FR" sz="2000" dirty="0">
                <a:latin typeface="BNPP Slab Serif Extra Bold" pitchFamily="50" charset="0"/>
                <a:cs typeface="Consolas" panose="020B0609020204030204" pitchFamily="49" charset="0"/>
              </a:rPr>
              <a:t>les packages exportés par tous les autres </a:t>
            </a:r>
            <a:r>
              <a:rPr lang="fr-FR" sz="2000" dirty="0" smtClean="0">
                <a:latin typeface="BNPP Slab Serif Extra Bold" pitchFamily="50" charset="0"/>
                <a:cs typeface="Consolas" panose="020B0609020204030204" pitchFamily="49" charset="0"/>
              </a:rPr>
              <a:t>modules</a:t>
            </a:r>
            <a:endParaRPr lang="fr-FR" sz="2000" dirty="0">
              <a:latin typeface="BNPP Slab Serif Extra Bold" pitchFamily="50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sz="2000" dirty="0" smtClean="0">
                <a:latin typeface="BNPP Slab Serif Extra Bold" pitchFamily="50" charset="0"/>
                <a:cs typeface="Consolas" panose="020B0609020204030204" pitchFamily="49" charset="0"/>
              </a:rPr>
              <a:t>	tous </a:t>
            </a:r>
            <a:r>
              <a:rPr lang="fr-FR" sz="2000" dirty="0">
                <a:latin typeface="BNPP Slab Serif Extra Bold" pitchFamily="50" charset="0"/>
                <a:cs typeface="Consolas" panose="020B0609020204030204" pitchFamily="49" charset="0"/>
              </a:rPr>
              <a:t>les jars du </a:t>
            </a:r>
            <a:r>
              <a:rPr lang="fr-FR" sz="2000" dirty="0" err="1">
                <a:latin typeface="BNPP Slab Serif Extra Bold" pitchFamily="50" charset="0"/>
                <a:cs typeface="Consolas" panose="020B0609020204030204" pitchFamily="49" charset="0"/>
              </a:rPr>
              <a:t>classpath</a:t>
            </a:r>
            <a:r>
              <a:rPr lang="fr-FR" sz="2000" dirty="0">
                <a:latin typeface="BNPP Slab Serif Extra Bold" pitchFamily="50" charset="0"/>
                <a:cs typeface="Consolas" panose="020B0609020204030204" pitchFamily="49" charset="0"/>
              </a:rPr>
              <a:t> </a:t>
            </a:r>
            <a:r>
              <a:rPr lang="fr-FR" sz="2000" dirty="0" smtClean="0">
                <a:latin typeface="BNPP Slab Serif Extra Bold" pitchFamily="50" charset="0"/>
                <a:cs typeface="Consolas" panose="020B0609020204030204" pitchFamily="49" charset="0"/>
              </a:rPr>
              <a:t>(tous </a:t>
            </a:r>
            <a:r>
              <a:rPr lang="fr-FR" sz="2000" dirty="0">
                <a:latin typeface="BNPP Slab Serif Extra Bold" pitchFamily="50" charset="0"/>
                <a:cs typeface="Consolas" panose="020B0609020204030204" pitchFamily="49" charset="0"/>
              </a:rPr>
              <a:t>les autres types </a:t>
            </a:r>
            <a:r>
              <a:rPr lang="fr-FR" sz="2000" dirty="0" smtClean="0">
                <a:latin typeface="BNPP Slab Serif Extra Bold" pitchFamily="50" charset="0"/>
                <a:cs typeface="Consolas" panose="020B0609020204030204" pitchFamily="49" charset="0"/>
              </a:rPr>
              <a:t>du 	</a:t>
            </a:r>
            <a:r>
              <a:rPr lang="fr-FR" sz="2000" dirty="0" err="1" smtClean="0">
                <a:latin typeface="BNPP Slab Serif Extra Bold" pitchFamily="50" charset="0"/>
                <a:cs typeface="Consolas" panose="020B0609020204030204" pitchFamily="49" charset="0"/>
              </a:rPr>
              <a:t>unnamed</a:t>
            </a:r>
            <a:r>
              <a:rPr lang="fr-FR" sz="2000" dirty="0" smtClean="0">
                <a:latin typeface="BNPP Slab Serif Extra Bold" pitchFamily="50" charset="0"/>
                <a:cs typeface="Consolas" panose="020B0609020204030204" pitchFamily="49" charset="0"/>
              </a:rPr>
              <a:t> </a:t>
            </a:r>
            <a:r>
              <a:rPr lang="fr-FR" sz="2000" dirty="0">
                <a:latin typeface="BNPP Slab Serif Extra Bold" pitchFamily="50" charset="0"/>
                <a:cs typeface="Consolas" panose="020B0609020204030204" pitchFamily="49" charset="0"/>
              </a:rPr>
              <a:t>module</a:t>
            </a:r>
            <a:r>
              <a:rPr lang="fr-FR" sz="2000" dirty="0" smtClean="0">
                <a:latin typeface="BNPP Slab Serif Extra Bold" pitchFamily="50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fr-FR" sz="2000" dirty="0">
              <a:latin typeface="BNPP Slab Serif Extra Bold" pitchFamily="50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sz="2000" dirty="0">
                <a:latin typeface="BNPP Slab Serif Extra Bold" pitchFamily="50" charset="0"/>
                <a:cs typeface="Consolas" panose="020B0609020204030204" pitchFamily="49" charset="0"/>
              </a:rPr>
              <a:t>Tous les modules ont accès à l’</a:t>
            </a:r>
            <a:r>
              <a:rPr lang="fr-FR" sz="2000" dirty="0" err="1">
                <a:latin typeface="BNPP Slab Serif Extra Bold" pitchFamily="50" charset="0"/>
                <a:cs typeface="Consolas" panose="020B0609020204030204" pitchFamily="49" charset="0"/>
              </a:rPr>
              <a:t>unnamed</a:t>
            </a:r>
            <a:r>
              <a:rPr lang="fr-FR" sz="2000" dirty="0">
                <a:latin typeface="BNPP Slab Serif Extra Bold" pitchFamily="50" charset="0"/>
                <a:cs typeface="Consolas" panose="020B0609020204030204" pitchFamily="49" charset="0"/>
              </a:rPr>
              <a:t> module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Unnamed</a:t>
            </a:r>
            <a:r>
              <a:rPr lang="fr-FR" dirty="0" smtClean="0"/>
              <a:t> module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135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8784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2400" dirty="0" smtClean="0">
                <a:latin typeface="BNPP Slab Serif Extra Bold" pitchFamily="50" charset="0"/>
                <a:cs typeface="Consolas" panose="020B0609020204030204" pitchFamily="49" charset="0"/>
              </a:rPr>
              <a:t>Les APIs internes du JDK ne sont plus accessibles, ce qui peut casser le code qui les utilisent </a:t>
            </a:r>
            <a:r>
              <a:rPr lang="fr-FR" sz="2400" dirty="0" smtClean="0">
                <a:latin typeface="BNPP Slab Serif Extra Bold" pitchFamily="50" charset="0"/>
                <a:cs typeface="Consolas" panose="020B0609020204030204" pitchFamily="49" charset="0"/>
                <a:sym typeface="Wingdings" panose="05000000000000000000" pitchFamily="2" charset="2"/>
              </a:rPr>
              <a:t> </a:t>
            </a:r>
            <a:r>
              <a:rPr lang="fr-FR" sz="2400" dirty="0" err="1" smtClean="0">
                <a:solidFill>
                  <a:schemeClr val="bg2"/>
                </a:solidFill>
                <a:latin typeface="BNPP Slab Serif Extra Bold" pitchFamily="50" charset="0"/>
                <a:cs typeface="Consolas" panose="020B0609020204030204" pitchFamily="49" charset="0"/>
                <a:sym typeface="Wingdings" panose="05000000000000000000" pitchFamily="2" charset="2"/>
              </a:rPr>
              <a:t>JDeps</a:t>
            </a:r>
            <a:endParaRPr lang="fr-FR" sz="2400" dirty="0" smtClean="0">
              <a:solidFill>
                <a:schemeClr val="bg2"/>
              </a:solidFill>
              <a:latin typeface="BNPP Slab Serif Extra Bold" pitchFamily="50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2400" dirty="0">
              <a:latin typeface="BNPP Slab Serif Extra Bold" pitchFamily="50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sz="2400" dirty="0" smtClean="0">
                <a:latin typeface="BNPP Slab Serif Extra Bold" pitchFamily="50" charset="0"/>
                <a:cs typeface="Consolas" panose="020B0609020204030204" pitchFamily="49" charset="0"/>
                <a:sym typeface="Wingdings" panose="05000000000000000000" pitchFamily="2" charset="2"/>
              </a:rPr>
              <a:t>Les modules (nommés) ne sont pas ouverts à la </a:t>
            </a:r>
            <a:r>
              <a:rPr lang="fr-FR" sz="2400" dirty="0" err="1" smtClean="0">
                <a:latin typeface="BNPP Slab Serif Extra Bold" pitchFamily="50" charset="0"/>
                <a:cs typeface="Consolas" panose="020B0609020204030204" pitchFamily="49" charset="0"/>
                <a:sym typeface="Wingdings" panose="05000000000000000000" pitchFamily="2" charset="2"/>
              </a:rPr>
              <a:t>deep</a:t>
            </a:r>
            <a:r>
              <a:rPr lang="fr-FR" sz="2400" dirty="0" smtClean="0">
                <a:latin typeface="BNPP Slab Serif Extra Bold" pitchFamily="50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fr-FR" sz="2400" dirty="0" err="1" smtClean="0">
                <a:latin typeface="BNPP Slab Serif Extra Bold" pitchFamily="50" charset="0"/>
                <a:cs typeface="Consolas" panose="020B0609020204030204" pitchFamily="49" charset="0"/>
                <a:sym typeface="Wingdings" panose="05000000000000000000" pitchFamily="2" charset="2"/>
              </a:rPr>
              <a:t>reflexion</a:t>
            </a:r>
            <a:r>
              <a:rPr lang="fr-FR" sz="2400" dirty="0" smtClean="0">
                <a:latin typeface="BNPP Slab Serif Extra Bold" pitchFamily="50" charset="0"/>
                <a:cs typeface="Consolas" panose="020B0609020204030204" pitchFamily="49" charset="0"/>
                <a:sym typeface="Wingdings" panose="05000000000000000000" pitchFamily="2" charset="2"/>
              </a:rPr>
              <a:t> par défaut  </a:t>
            </a:r>
            <a:r>
              <a:rPr lang="fr-FR" sz="2400" dirty="0" smtClean="0">
                <a:solidFill>
                  <a:schemeClr val="bg2"/>
                </a:solidFill>
                <a:latin typeface="BNPP Slab Serif Extra Bold" pitchFamily="50" charset="0"/>
                <a:cs typeface="Consolas" panose="020B0609020204030204" pitchFamily="49" charset="0"/>
                <a:sym typeface="Wingdings" panose="05000000000000000000" pitchFamily="2" charset="2"/>
              </a:rPr>
              <a:t>-</a:t>
            </a:r>
            <a:r>
              <a:rPr lang="fr-FR" sz="2400" dirty="0" err="1" smtClean="0">
                <a:solidFill>
                  <a:schemeClr val="bg2"/>
                </a:solidFill>
                <a:latin typeface="BNPP Slab Serif Extra Bold" pitchFamily="50" charset="0"/>
                <a:cs typeface="Consolas" panose="020B0609020204030204" pitchFamily="49" charset="0"/>
                <a:sym typeface="Wingdings" panose="05000000000000000000" pitchFamily="2" charset="2"/>
              </a:rPr>
              <a:t>add</a:t>
            </a:r>
            <a:r>
              <a:rPr lang="fr-FR" sz="2400" dirty="0" smtClean="0">
                <a:solidFill>
                  <a:schemeClr val="bg2"/>
                </a:solidFill>
                <a:latin typeface="BNPP Slab Serif Extra Bold" pitchFamily="50" charset="0"/>
                <a:cs typeface="Consolas" panose="020B0609020204030204" pitchFamily="49" charset="0"/>
                <a:sym typeface="Wingdings" panose="05000000000000000000" pitchFamily="2" charset="2"/>
              </a:rPr>
              <a:t>-opens</a:t>
            </a:r>
          </a:p>
          <a:p>
            <a:pPr marL="0" indent="0">
              <a:buNone/>
            </a:pPr>
            <a:endParaRPr lang="fr-FR" sz="2400" dirty="0">
              <a:latin typeface="BNPP Slab Serif Extra Bold" pitchFamily="50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sz="2400" dirty="0" smtClean="0">
                <a:latin typeface="BNPP Slab Serif Extra Bold" pitchFamily="50" charset="0"/>
                <a:cs typeface="Consolas" panose="020B0609020204030204" pitchFamily="49" charset="0"/>
                <a:sym typeface="Wingdings" panose="05000000000000000000" pitchFamily="2" charset="2"/>
              </a:rPr>
              <a:t>Les dépendances cycliques sont interdites (compile time)</a:t>
            </a:r>
          </a:p>
          <a:p>
            <a:pPr marL="0" indent="0">
              <a:buNone/>
            </a:pPr>
            <a:endParaRPr lang="fr-FR" sz="2400" dirty="0">
              <a:latin typeface="BNPP Slab Serif Extra Bold" pitchFamily="50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sz="2400" i="1" dirty="0" smtClean="0">
                <a:solidFill>
                  <a:schemeClr val="bg2"/>
                </a:solidFill>
                <a:latin typeface="BNPP Slab Serif Extra Bold" pitchFamily="50" charset="0"/>
                <a:cs typeface="Consolas" panose="020B0609020204030204" pitchFamily="49" charset="0"/>
                <a:sym typeface="Wingdings" panose="05000000000000000000" pitchFamily="2" charset="2"/>
              </a:rPr>
              <a:t>Split package </a:t>
            </a:r>
            <a:r>
              <a:rPr lang="fr-FR" sz="2400" i="1" dirty="0" err="1" smtClean="0">
                <a:solidFill>
                  <a:schemeClr val="bg2"/>
                </a:solidFill>
                <a:latin typeface="BNPP Slab Serif Extra Bold" pitchFamily="50" charset="0"/>
                <a:cs typeface="Consolas" panose="020B0609020204030204" pitchFamily="49" charset="0"/>
                <a:sym typeface="Wingdings" panose="05000000000000000000" pitchFamily="2" charset="2"/>
              </a:rPr>
              <a:t>problem</a:t>
            </a:r>
            <a:r>
              <a:rPr lang="fr-FR" sz="2400" i="1" dirty="0" smtClean="0">
                <a:solidFill>
                  <a:schemeClr val="bg2"/>
                </a:solidFill>
                <a:latin typeface="BNPP Slab Serif Extra Bold" pitchFamily="50" charset="0"/>
                <a:cs typeface="Consolas" panose="020B0609020204030204" pitchFamily="49" charset="0"/>
                <a:sym typeface="Wingdings" panose="05000000000000000000" pitchFamily="2" charset="2"/>
              </a:rPr>
              <a:t> :</a:t>
            </a:r>
            <a:r>
              <a:rPr lang="fr-FR" sz="2400" dirty="0" smtClean="0">
                <a:solidFill>
                  <a:schemeClr val="bg2"/>
                </a:solidFill>
                <a:latin typeface="BNPP Slab Serif Extra Bold" pitchFamily="50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r>
              <a:rPr lang="fr-FR" sz="2400" dirty="0">
                <a:latin typeface="BNPP Slab Serif Extra Bold" pitchFamily="50" charset="0"/>
                <a:cs typeface="Consolas" panose="020B0609020204030204" pitchFamily="49" charset="0"/>
                <a:sym typeface="Wingdings" panose="05000000000000000000" pitchFamily="2" charset="2"/>
              </a:rPr>
              <a:t>	</a:t>
            </a:r>
            <a:r>
              <a:rPr lang="fr-FR" sz="2400" dirty="0" smtClean="0">
                <a:latin typeface="BNPP Slab Serif Extra Bold" pitchFamily="50" charset="0"/>
                <a:cs typeface="Consolas" panose="020B0609020204030204" pitchFamily="49" charset="0"/>
                <a:sym typeface="Wingdings" panose="05000000000000000000" pitchFamily="2" charset="2"/>
              </a:rPr>
              <a:t>2 modules ne peuvent pas contenir 2 packages 	identiques</a:t>
            </a:r>
            <a:endParaRPr lang="fr-FR" sz="2000" dirty="0">
              <a:latin typeface="BNPP Slab Serif Extra Bold" pitchFamily="50" charset="0"/>
              <a:cs typeface="Consolas" panose="020B0609020204030204" pitchFamily="49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Migrer vers Java 9 oui, mais attention…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136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218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fr-FR" sz="2400" dirty="0" smtClean="0">
                <a:latin typeface="BNPP Slab Serif Extra Bold" pitchFamily="50" charset="0"/>
              </a:rPr>
              <a:t>Java 6 apporte les SPI (faiblement </a:t>
            </a:r>
            <a:r>
              <a:rPr lang="fr-FR" sz="2400" dirty="0" smtClean="0">
                <a:latin typeface="BNPP Slab Serif Extra Bold" pitchFamily="50" charset="0"/>
              </a:rPr>
              <a:t>adoptés)</a:t>
            </a:r>
            <a:endParaRPr lang="fr-FR" sz="2400" dirty="0" smtClean="0">
              <a:latin typeface="BNPP Slab Serif Extra Bold" pitchFamily="50" charset="0"/>
            </a:endParaRPr>
          </a:p>
          <a:p>
            <a:pPr marL="0" indent="0">
              <a:buNone/>
            </a:pPr>
            <a:endParaRPr lang="fr-FR" sz="2400" dirty="0">
              <a:latin typeface="BNPP Slab Serif Extra Bold" pitchFamily="50" charset="0"/>
            </a:endParaRPr>
          </a:p>
          <a:p>
            <a:pPr marL="0" indent="0">
              <a:buNone/>
            </a:pPr>
            <a:r>
              <a:rPr lang="fr-FR" sz="2200" dirty="0" smtClean="0">
                <a:latin typeface="BNPP Slab Serif Extra Bold" pitchFamily="50" charset="0"/>
              </a:rPr>
              <a:t>Les SPI reprennent du sens avec </a:t>
            </a:r>
            <a:r>
              <a:rPr lang="fr-FR" sz="2200" dirty="0" err="1" smtClean="0">
                <a:latin typeface="BNPP Slab Serif Extra Bold" pitchFamily="50" charset="0"/>
              </a:rPr>
              <a:t>Jigsaw</a:t>
            </a:r>
            <a:endParaRPr lang="fr-FR" sz="2200" dirty="0" smtClean="0">
              <a:latin typeface="BNPP Slab Serif Extra Bold" pitchFamily="50" charset="0"/>
            </a:endParaRPr>
          </a:p>
          <a:p>
            <a:pPr marL="0" indent="0">
              <a:buNone/>
            </a:pPr>
            <a:endParaRPr lang="fr-FR" sz="2200" dirty="0" smtClean="0">
              <a:latin typeface="BNPP Slab Serif Extra Bold" pitchFamily="50" charset="0"/>
            </a:endParaRPr>
          </a:p>
          <a:p>
            <a:pPr marL="0" indent="0">
              <a:buNone/>
            </a:pPr>
            <a:r>
              <a:rPr lang="fr-FR" sz="2200" dirty="0" smtClean="0">
                <a:latin typeface="BNPP Slab Serif Extra Bold" pitchFamily="50" charset="0"/>
              </a:rPr>
              <a:t>Un module peut définir une </a:t>
            </a:r>
            <a:r>
              <a:rPr lang="fr-FR" sz="2200" dirty="0" smtClean="0">
                <a:solidFill>
                  <a:schemeClr val="bg2"/>
                </a:solidFill>
                <a:latin typeface="BNPP Slab Serif Extra Bold" pitchFamily="50" charset="0"/>
              </a:rPr>
              <a:t>interface service </a:t>
            </a:r>
            <a:r>
              <a:rPr lang="fr-FR" sz="2200" dirty="0" smtClean="0">
                <a:latin typeface="BNPP Slab Serif Extra Bold" pitchFamily="50" charset="0"/>
              </a:rPr>
              <a:t>(</a:t>
            </a:r>
            <a:r>
              <a:rPr lang="fr-FR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exports</a:t>
            </a:r>
            <a:r>
              <a:rPr lang="fr-FR" sz="2200" dirty="0" smtClean="0">
                <a:latin typeface="BNPP Slab Serif Extra Bold" pitchFamily="50" charset="0"/>
              </a:rPr>
              <a:t>)</a:t>
            </a:r>
          </a:p>
          <a:p>
            <a:pPr marL="0" indent="0">
              <a:buNone/>
            </a:pPr>
            <a:endParaRPr lang="fr-FR" sz="2200" dirty="0" smtClean="0">
              <a:latin typeface="BNPP Slab Serif Extra Bold" pitchFamily="50" charset="0"/>
            </a:endParaRPr>
          </a:p>
          <a:p>
            <a:pPr marL="0" indent="0">
              <a:buNone/>
            </a:pPr>
            <a:r>
              <a:rPr lang="fr-FR" sz="2200" dirty="0" smtClean="0">
                <a:latin typeface="BNPP Slab Serif Extra Bold" pitchFamily="50" charset="0"/>
              </a:rPr>
              <a:t>Et d’autres modules se déclarer comme </a:t>
            </a:r>
            <a:r>
              <a:rPr lang="fr-FR" sz="2200" dirty="0" smtClean="0">
                <a:solidFill>
                  <a:schemeClr val="bg2"/>
                </a:solidFill>
                <a:latin typeface="BNPP Slab Serif Extra Bold" pitchFamily="50" charset="0"/>
              </a:rPr>
              <a:t>fournisseur de ce service </a:t>
            </a:r>
            <a:r>
              <a:rPr lang="fr-FR" sz="2200" dirty="0" smtClean="0">
                <a:latin typeface="BNPP Slab Serif Extra Bold" pitchFamily="50" charset="0"/>
              </a:rPr>
              <a:t>(</a:t>
            </a:r>
            <a:r>
              <a:rPr lang="fr-FR" sz="2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provides</a:t>
            </a:r>
            <a:r>
              <a:rPr lang="fr-FR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fr-FR" sz="2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fr-FR" sz="2200" dirty="0" smtClean="0">
                <a:latin typeface="BNPP Slab Serif Extra Bold" pitchFamily="50" charset="0"/>
              </a:rPr>
              <a:t>)</a:t>
            </a:r>
          </a:p>
          <a:p>
            <a:pPr marL="0" indent="0">
              <a:buNone/>
            </a:pPr>
            <a:endParaRPr lang="fr-FR" sz="2200" dirty="0">
              <a:latin typeface="BNPP Slab Serif Extra Bold" pitchFamily="50" charset="0"/>
            </a:endParaRPr>
          </a:p>
          <a:p>
            <a:pPr marL="0" indent="0">
              <a:buNone/>
            </a:pPr>
            <a:r>
              <a:rPr lang="fr-FR" sz="2200" dirty="0" smtClean="0">
                <a:latin typeface="BNPP Slab Serif Extra Bold" pitchFamily="50" charset="0"/>
              </a:rPr>
              <a:t>Pour qu’un client </a:t>
            </a:r>
            <a:r>
              <a:rPr lang="fr-FR" sz="2200" dirty="0" smtClean="0">
                <a:solidFill>
                  <a:schemeClr val="bg2"/>
                </a:solidFill>
                <a:latin typeface="BNPP Slab Serif Extra Bold" pitchFamily="50" charset="0"/>
              </a:rPr>
              <a:t>utilise une implémentation </a:t>
            </a:r>
            <a:r>
              <a:rPr lang="fr-FR" sz="2200" dirty="0" smtClean="0">
                <a:latin typeface="BNPP Slab Serif Extra Bold" pitchFamily="50" charset="0"/>
              </a:rPr>
              <a:t>sans le savoir (</a:t>
            </a:r>
            <a:r>
              <a:rPr lang="fr-FR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uses</a:t>
            </a:r>
            <a:r>
              <a:rPr lang="fr-FR" sz="2200" dirty="0" smtClean="0">
                <a:latin typeface="BNPP Slab Serif Extra Bold" pitchFamily="50" charset="0"/>
              </a:rPr>
              <a:t>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Java 9 </a:t>
            </a:r>
            <a:r>
              <a:rPr lang="fr-FR" dirty="0" smtClean="0"/>
              <a:t>SPI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137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855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dirty="0" smtClean="0">
                <a:latin typeface="BNPP Slab Serif Extra Bold" pitchFamily="50" charset="0"/>
              </a:rPr>
              <a:t>Pourquoi adopter les </a:t>
            </a:r>
            <a:r>
              <a:rPr lang="fr-FR" sz="2800" dirty="0" smtClean="0">
                <a:solidFill>
                  <a:schemeClr val="bg2"/>
                </a:solidFill>
                <a:latin typeface="BNPP Slab Serif Extra Bold" pitchFamily="50" charset="0"/>
              </a:rPr>
              <a:t>modules</a:t>
            </a:r>
            <a:r>
              <a:rPr lang="fr-FR" sz="2800" dirty="0" smtClean="0">
                <a:latin typeface="BNPP Slab Serif Extra Bold" pitchFamily="50" charset="0"/>
              </a:rPr>
              <a:t> 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sz="2400" dirty="0">
                <a:latin typeface="BNPP Slab Serif Extra Bold" pitchFamily="50" charset="0"/>
              </a:rPr>
              <a:t>	</a:t>
            </a:r>
            <a:r>
              <a:rPr lang="fr-FR" sz="2400" dirty="0" smtClean="0">
                <a:latin typeface="BNPP Slab Serif Extra Bold" pitchFamily="50" charset="0"/>
              </a:rPr>
              <a:t>Modularité ! </a:t>
            </a:r>
            <a:r>
              <a:rPr lang="fr-FR" sz="2400" i="1" dirty="0" err="1" smtClean="0">
                <a:latin typeface="BNPP Slab Serif Extra Bold" pitchFamily="50" charset="0"/>
              </a:rPr>
              <a:t>Strong</a:t>
            </a:r>
            <a:r>
              <a:rPr lang="fr-FR" sz="2400" i="1" dirty="0" smtClean="0">
                <a:latin typeface="BNPP Slab Serif Extra Bold" pitchFamily="50" charset="0"/>
              </a:rPr>
              <a:t> encapsulation</a:t>
            </a:r>
            <a:endParaRPr lang="fr-FR" sz="2400" dirty="0" smtClean="0">
              <a:latin typeface="BNPP Slab Serif Extra Bold" pitchFamily="50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fr-FR" sz="2400" dirty="0" smtClean="0">
                <a:latin typeface="BNPP Slab Serif Extra Bold" pitchFamily="50" charset="0"/>
              </a:rPr>
              <a:t>	Plus se sécurité (surface d’attaque et </a:t>
            </a:r>
            <a:r>
              <a:rPr lang="fr-FR" sz="2400" dirty="0" err="1" smtClean="0">
                <a:latin typeface="BNPP Slab Serif Extra Bold" pitchFamily="50" charset="0"/>
              </a:rPr>
              <a:t>reflexion</a:t>
            </a:r>
            <a:r>
              <a:rPr lang="fr-FR" sz="2400" dirty="0" smtClean="0">
                <a:latin typeface="BNPP Slab Serif Extra Bold" pitchFamily="50" charset="0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sz="2400" dirty="0">
                <a:latin typeface="BNPP Slab Serif Extra Bold" pitchFamily="50" charset="0"/>
              </a:rPr>
              <a:t>	</a:t>
            </a:r>
            <a:r>
              <a:rPr lang="fr-FR" sz="2400" dirty="0" smtClean="0">
                <a:latin typeface="BNPP Slab Serif Extra Bold" pitchFamily="50" charset="0"/>
              </a:rPr>
              <a:t>Gestion des dépendances fine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sz="2400" dirty="0">
                <a:latin typeface="BNPP Slab Serif Extra Bold" pitchFamily="50" charset="0"/>
              </a:rPr>
              <a:t>	</a:t>
            </a:r>
            <a:r>
              <a:rPr lang="fr-FR" sz="2400" dirty="0" err="1" smtClean="0">
                <a:latin typeface="BNPP Slab Serif Extra Bold" pitchFamily="50" charset="0"/>
              </a:rPr>
              <a:t>Scalabilité</a:t>
            </a:r>
            <a:r>
              <a:rPr lang="fr-FR" sz="2400" dirty="0" smtClean="0">
                <a:latin typeface="BNPP Slab Serif Extra Bold" pitchFamily="50" charset="0"/>
              </a:rPr>
              <a:t>, maintenance, container </a:t>
            </a:r>
            <a:r>
              <a:rPr lang="fr-FR" sz="2400" dirty="0" err="1" smtClean="0">
                <a:latin typeface="BNPP Slab Serif Extra Bold" pitchFamily="50" charset="0"/>
              </a:rPr>
              <a:t>ready</a:t>
            </a:r>
            <a:endParaRPr lang="fr-FR" sz="2400" dirty="0" smtClean="0">
              <a:latin typeface="BNPP Slab Serif Extra Bold" pitchFamily="50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fr-FR" sz="2400" dirty="0" smtClean="0">
                <a:latin typeface="BNPP Slab Serif Extra Bold" pitchFamily="50" charset="0"/>
              </a:rPr>
              <a:t>	Performances</a:t>
            </a:r>
          </a:p>
          <a:p>
            <a:pPr marL="0" indent="0">
              <a:buNone/>
            </a:pPr>
            <a:endParaRPr lang="fr-FR" sz="2200" dirty="0" smtClean="0">
              <a:latin typeface="BNPP Slab Serif Extra Bold" pitchFamily="50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Pourquoi Java 9 ?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138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929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ClrTx/>
              <a:buFont typeface="Wingdings" panose="05000000000000000000" pitchFamily="2" charset="2"/>
              <a:buChar char="v"/>
            </a:pPr>
            <a:r>
              <a:rPr lang="fr-FR" sz="2000" dirty="0" smtClean="0">
                <a:solidFill>
                  <a:schemeClr val="accent1"/>
                </a:solidFill>
                <a:latin typeface="BNPP Slab Serif Extra Bold" pitchFamily="50" charset="0"/>
              </a:rPr>
              <a:t>Un nouveau client HTTP</a:t>
            </a:r>
          </a:p>
          <a:p>
            <a:pPr>
              <a:buClrTx/>
              <a:buFont typeface="Wingdings" panose="05000000000000000000" pitchFamily="2" charset="2"/>
              <a:buChar char="v"/>
            </a:pPr>
            <a:endParaRPr lang="fr-FR" sz="2000" dirty="0" smtClean="0">
              <a:solidFill>
                <a:schemeClr val="accent1"/>
              </a:solidFill>
              <a:latin typeface="BNPP Slab Serif Extra Bold" pitchFamily="50" charset="0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fr-FR" sz="2000" dirty="0" smtClean="0">
                <a:solidFill>
                  <a:schemeClr val="accent1"/>
                </a:solidFill>
                <a:latin typeface="BNPP Slab Serif Extra Bold" pitchFamily="50" charset="0"/>
              </a:rPr>
              <a:t>Une nouvelle API </a:t>
            </a:r>
            <a:r>
              <a:rPr lang="fr-FR" sz="2000" dirty="0" err="1" smtClean="0">
                <a:solidFill>
                  <a:schemeClr val="accent1"/>
                </a:solidFill>
                <a:latin typeface="BNPP Slab Serif Extra Bold" pitchFamily="50" charset="0"/>
              </a:rPr>
              <a:t>Process</a:t>
            </a:r>
            <a:r>
              <a:rPr lang="fr-FR" sz="2000" dirty="0" smtClean="0">
                <a:solidFill>
                  <a:schemeClr val="accent1"/>
                </a:solidFill>
                <a:latin typeface="BNPP Slab Serif Extra Bold" pitchFamily="50" charset="0"/>
              </a:rPr>
              <a:t>,  pour mieux prendre en charge les </a:t>
            </a:r>
            <a:r>
              <a:rPr lang="fr-FR" sz="2000" dirty="0" err="1" smtClean="0">
                <a:solidFill>
                  <a:schemeClr val="accent1"/>
                </a:solidFill>
                <a:latin typeface="BNPP Slab Serif Extra Bold" pitchFamily="50" charset="0"/>
              </a:rPr>
              <a:t>process</a:t>
            </a:r>
            <a:r>
              <a:rPr lang="fr-FR" sz="2000" dirty="0" smtClean="0">
                <a:solidFill>
                  <a:schemeClr val="accent1"/>
                </a:solidFill>
                <a:latin typeface="BNPP Slab Serif Extra Bold" pitchFamily="50" charset="0"/>
              </a:rPr>
              <a:t> système</a:t>
            </a:r>
          </a:p>
          <a:p>
            <a:pPr>
              <a:buClrTx/>
              <a:buFont typeface="Wingdings" panose="05000000000000000000" pitchFamily="2" charset="2"/>
              <a:buChar char="v"/>
            </a:pPr>
            <a:endParaRPr lang="fr-FR" sz="2000" dirty="0" smtClean="0">
              <a:latin typeface="BNPP Slab Serif Extra Bold" pitchFamily="50" charset="0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fr-FR" sz="2000" dirty="0" smtClean="0">
                <a:solidFill>
                  <a:schemeClr val="accent1"/>
                </a:solidFill>
                <a:latin typeface="BNPP Slab Serif Extra Bold" pitchFamily="50" charset="0"/>
              </a:rPr>
              <a:t>Modifications mineures du langage</a:t>
            </a: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2000" dirty="0" err="1" smtClean="0">
                <a:latin typeface="BNPP Slab Serif Extra Bold" pitchFamily="50" charset="0"/>
              </a:rPr>
              <a:t>Try-with-resouces</a:t>
            </a:r>
            <a:r>
              <a:rPr lang="fr-FR" sz="2000" dirty="0" smtClean="0">
                <a:latin typeface="BNPP Slab Serif Extra Bold" pitchFamily="50" charset="0"/>
              </a:rPr>
              <a:t> modification</a:t>
            </a: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2000" dirty="0" err="1" smtClean="0">
                <a:latin typeface="BNPP Slab Serif Extra Bold" pitchFamily="50" charset="0"/>
              </a:rPr>
              <a:t>Diamond</a:t>
            </a:r>
            <a:r>
              <a:rPr lang="fr-FR" sz="2000" dirty="0" smtClean="0">
                <a:latin typeface="BNPP Slab Serif Extra Bold" pitchFamily="50" charset="0"/>
              </a:rPr>
              <a:t> </a:t>
            </a:r>
            <a:r>
              <a:rPr lang="fr-FR" sz="2000" dirty="0" err="1" smtClean="0">
                <a:latin typeface="BNPP Slab Serif Extra Bold" pitchFamily="50" charset="0"/>
              </a:rPr>
              <a:t>operator</a:t>
            </a:r>
            <a:r>
              <a:rPr lang="fr-FR" sz="2000" dirty="0" smtClean="0">
                <a:latin typeface="BNPP Slab Serif Extra Bold" pitchFamily="50" charset="0"/>
              </a:rPr>
              <a:t> extension</a:t>
            </a: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2000" dirty="0" smtClean="0">
                <a:latin typeface="BNPP Slab Serif Extra Bold" pitchFamily="50" charset="0"/>
              </a:rPr>
              <a:t>Interface </a:t>
            </a:r>
            <a:r>
              <a:rPr lang="fr-FR" sz="2000" dirty="0" err="1" smtClean="0">
                <a:latin typeface="BNPP Slab Serif Extra Bold" pitchFamily="50" charset="0"/>
              </a:rPr>
              <a:t>private</a:t>
            </a:r>
            <a:r>
              <a:rPr lang="fr-FR" sz="2000" dirty="0" smtClean="0">
                <a:latin typeface="BNPP Slab Serif Extra Bold" pitchFamily="50" charset="0"/>
              </a:rPr>
              <a:t> </a:t>
            </a:r>
            <a:r>
              <a:rPr lang="fr-FR" sz="2000" dirty="0" err="1" smtClean="0">
                <a:latin typeface="BNPP Slab Serif Extra Bold" pitchFamily="50" charset="0"/>
              </a:rPr>
              <a:t>method</a:t>
            </a:r>
            <a:endParaRPr lang="fr-FR" sz="2000" dirty="0" smtClean="0">
              <a:latin typeface="BNPP Slab Serif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endParaRPr lang="fr-FR" sz="2000" dirty="0" smtClean="0">
              <a:latin typeface="BNPP Slab Serif Extra Bold" pitchFamily="50" charset="0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fr-FR" sz="2000" dirty="0" smtClean="0">
                <a:solidFill>
                  <a:schemeClr val="accent1"/>
                </a:solidFill>
                <a:latin typeface="BNPP Slab Serif Extra Bold" pitchFamily="50" charset="0"/>
              </a:rPr>
              <a:t>Nouvelles API</a:t>
            </a: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2000" dirty="0" smtClean="0">
                <a:latin typeface="BNPP Slab Serif Extra Bold" pitchFamily="50" charset="0"/>
              </a:rPr>
              <a:t>Immutable Set</a:t>
            </a: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2000" dirty="0" err="1" smtClean="0">
                <a:latin typeface="BNPP Slab Serif Extra Bold" pitchFamily="50" charset="0"/>
              </a:rPr>
              <a:t>Optional</a:t>
            </a:r>
            <a:r>
              <a:rPr lang="fr-FR" sz="2000" dirty="0" smtClean="0">
                <a:latin typeface="BNPP Slab Serif Extra Bold" pitchFamily="50" charset="0"/>
              </a:rPr>
              <a:t> to Stream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autres nouveautés de Java 9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139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224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0" y="2643758"/>
            <a:ext cx="9144000" cy="216024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7200" dirty="0" smtClean="0">
                <a:solidFill>
                  <a:schemeClr val="bg2"/>
                </a:solidFill>
                <a:latin typeface="BNPP Sans Extra Bold" pitchFamily="50" charset="0"/>
              </a:rPr>
              <a:t>Java 8</a:t>
            </a:r>
          </a:p>
          <a:p>
            <a:pPr algn="ctr"/>
            <a:r>
              <a:rPr lang="fr-FR" sz="4000" dirty="0" err="1" smtClean="0">
                <a:latin typeface="BNPP Sans Extra Bold" pitchFamily="50" charset="0"/>
              </a:rPr>
              <a:t>Optional</a:t>
            </a:r>
            <a:endParaRPr lang="fr-FR" sz="4000" dirty="0" smtClean="0">
              <a:latin typeface="BNPP Sans Extra Bold" pitchFamily="50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67544" y="1474207"/>
            <a:ext cx="8568952" cy="95410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Session </a:t>
            </a:r>
            <a:r>
              <a:rPr kumimoji="0" lang="fr-FR" altLang="fr-FR" sz="28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mySession</a:t>
            </a:r>
            <a:r>
              <a:rPr kumimoji="0" lang="fr-FR" altLang="fr-FR" sz="2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 =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8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session.orElse</a:t>
            </a:r>
            <a:r>
              <a:rPr kumimoji="0" lang="fr-FR" altLang="fr-FR" sz="2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2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new S</a:t>
            </a:r>
            <a:r>
              <a:rPr kumimoji="0" lang="fr-FR" altLang="fr-FR" sz="2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ession(</a:t>
            </a:r>
            <a:r>
              <a:rPr kumimoji="0" lang="fr-FR" altLang="fr-FR" sz="2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itchFamily="49" charset="0"/>
                <a:cs typeface="Courier New" pitchFamily="49" charset="0"/>
              </a:rPr>
              <a:t>"UNKNOWN"</a:t>
            </a:r>
            <a:r>
              <a:rPr kumimoji="0" lang="fr-FR" altLang="fr-FR" sz="2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))</a:t>
            </a:r>
            <a:r>
              <a:rPr kumimoji="0" lang="fr-FR" altLang="fr-FR" sz="2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endParaRPr kumimoji="0" lang="fr-FR" altLang="fr-FR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18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RÃ©sultat de recherche d'images pour &quot;java 10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851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40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3200" dirty="0" smtClean="0">
                <a:solidFill>
                  <a:schemeClr val="bg2"/>
                </a:solidFill>
                <a:latin typeface="BNPP Sans Extra Bold" pitchFamily="50" charset="0"/>
              </a:rPr>
              <a:t>JSE 10</a:t>
            </a:r>
          </a:p>
          <a:p>
            <a:pPr marL="0" indent="0">
              <a:buNone/>
            </a:pPr>
            <a:r>
              <a:rPr lang="fr-FR" sz="2400" dirty="0" smtClean="0">
                <a:latin typeface="BNPP Sans Extra Bold" pitchFamily="50" charset="0"/>
              </a:rPr>
              <a:t>Sortie Mars 2018</a:t>
            </a:r>
            <a:endParaRPr lang="fr-FR" sz="2400" dirty="0"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fr-FR" sz="2400" dirty="0" smtClean="0">
                <a:latin typeface="BNPP Sans Extra Bold" pitchFamily="50" charset="0"/>
              </a:rPr>
              <a:t>N’est pas une LTS </a:t>
            </a:r>
            <a:r>
              <a:rPr lang="fr-FR" sz="2400" dirty="0" smtClean="0">
                <a:latin typeface="BNPP Sans Extra Bold" pitchFamily="50" charset="0"/>
                <a:sym typeface="Wingdings" panose="05000000000000000000" pitchFamily="2" charset="2"/>
              </a:rPr>
              <a:t> 6 mois de support par Oracle</a:t>
            </a:r>
          </a:p>
          <a:p>
            <a:pPr marL="0" indent="0">
              <a:buNone/>
            </a:pPr>
            <a:r>
              <a:rPr lang="fr-FR" sz="2400" dirty="0" smtClean="0">
                <a:latin typeface="BNPP Sans Extra Bold" pitchFamily="50" charset="0"/>
                <a:sym typeface="Wingdings" panose="05000000000000000000" pitchFamily="2" charset="2"/>
              </a:rPr>
              <a:t>La principale </a:t>
            </a:r>
            <a:r>
              <a:rPr lang="fr-FR" sz="2400" dirty="0" err="1" smtClean="0">
                <a:latin typeface="BNPP Sans Extra Bold" pitchFamily="50" charset="0"/>
                <a:sym typeface="Wingdings" panose="05000000000000000000" pitchFamily="2" charset="2"/>
              </a:rPr>
              <a:t>feature</a:t>
            </a:r>
            <a:r>
              <a:rPr lang="fr-FR" sz="2400" dirty="0" smtClean="0">
                <a:latin typeface="BNPP Sans Extra Bold" pitchFamily="50" charset="0"/>
                <a:sym typeface="Wingdings" panose="05000000000000000000" pitchFamily="2" charset="2"/>
              </a:rPr>
              <a:t>: </a:t>
            </a:r>
            <a:r>
              <a:rPr lang="fr-FR" sz="2400" dirty="0"/>
              <a:t> </a:t>
            </a:r>
            <a:r>
              <a:rPr lang="fr-FR" sz="2400" dirty="0">
                <a:hlinkClick r:id="rId2"/>
              </a:rPr>
              <a:t>Local-Variable Type </a:t>
            </a:r>
            <a:r>
              <a:rPr lang="fr-FR" sz="2400" dirty="0" err="1">
                <a:hlinkClick r:id="rId2"/>
              </a:rPr>
              <a:t>Inference</a:t>
            </a:r>
            <a:endParaRPr lang="fr-FR" sz="2400" dirty="0" smtClean="0">
              <a:latin typeface="BNPP Sans Extra Bold" pitchFamily="50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2400" dirty="0" smtClean="0">
              <a:latin typeface="BNPP Sans Extra Bold" pitchFamily="50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2400" dirty="0">
              <a:latin typeface="BNPP Sans Extra Bold" pitchFamily="50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sz="2400" dirty="0" smtClean="0">
                <a:latin typeface="BNPP Sans Extra Bold" pitchFamily="50" charset="0"/>
                <a:sym typeface="Wingdings" panose="05000000000000000000" pitchFamily="2" charset="2"/>
              </a:rPr>
              <a:t>La liste complète</a:t>
            </a:r>
          </a:p>
          <a:p>
            <a:pPr marL="0" indent="0">
              <a:buNone/>
            </a:pPr>
            <a:r>
              <a:rPr lang="fr-FR" sz="2400" dirty="0">
                <a:latin typeface="BNPP Sans Extra Bold" pitchFamily="50" charset="0"/>
              </a:rPr>
              <a:t>http://openjdk.java.net/projects/jdk/10/</a:t>
            </a:r>
            <a:endParaRPr lang="fr-FR" sz="2400" dirty="0" smtClean="0">
              <a:latin typeface="BNPP Sans Extra Bold" pitchFamily="50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Java 10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141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288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3200" dirty="0" smtClean="0">
                <a:solidFill>
                  <a:schemeClr val="bg2"/>
                </a:solidFill>
                <a:latin typeface="BNPP Sans Extra Bold" pitchFamily="50" charset="0"/>
              </a:rPr>
              <a:t>Aimeriez vous écrire ?</a:t>
            </a:r>
            <a:endParaRPr lang="fr-FR" sz="2400" dirty="0" smtClean="0">
              <a:latin typeface="BNPP Sans Extra Bold" pitchFamily="50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Local-Variable Type </a:t>
            </a:r>
            <a:r>
              <a:rPr lang="fr-FR" dirty="0" err="1"/>
              <a:t>Inference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142</a:t>
            </a:fld>
            <a:endParaRPr lang="fr-FR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23528" y="1518840"/>
            <a:ext cx="842493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fr-FR" altLang="fr-FR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kumimoji="0" lang="fr-FR" altLang="fr-FR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ArrayList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&lt;String&gt;();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infers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ArrayList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  <a:endParaRPr kumimoji="0" lang="fr-FR" altLang="fr-F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fr-FR" altLang="fr-FR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kumimoji="0" lang="fr-FR" altLang="fr-FR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list.stream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infers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Stream&lt;String&gt;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fr-FR" altLang="fr-FR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7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Ã©sultat de recherche d'images pour &quot;to be continued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857375"/>
            <a:ext cx="44196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associÃ©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635646"/>
            <a:ext cx="1253629" cy="125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27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Petit rappel de java7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144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420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Java </a:t>
            </a:r>
            <a:r>
              <a:rPr lang="fr-FR" dirty="0" err="1" smtClean="0"/>
              <a:t>lang</a:t>
            </a:r>
            <a:r>
              <a:rPr lang="fr-FR" dirty="0" smtClean="0"/>
              <a:t> </a:t>
            </a:r>
            <a:r>
              <a:rPr lang="fr-FR" dirty="0" err="1" smtClean="0"/>
              <a:t>invoke</a:t>
            </a:r>
            <a:r>
              <a:rPr lang="fr-FR" dirty="0" smtClean="0"/>
              <a:t> ?</a:t>
            </a:r>
          </a:p>
          <a:p>
            <a:r>
              <a:rPr lang="fr-FR" dirty="0" err="1"/>
              <a:t>CompletableFuture</a:t>
            </a:r>
            <a:endParaRPr lang="fr-FR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Java 10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145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703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err="1" smtClean="0"/>
              <a:t>Binary</a:t>
            </a:r>
            <a:r>
              <a:rPr lang="fr-FR" dirty="0" smtClean="0"/>
              <a:t> </a:t>
            </a:r>
            <a:r>
              <a:rPr lang="fr-FR" dirty="0" err="1" smtClean="0"/>
              <a:t>Literals</a:t>
            </a:r>
            <a:r>
              <a:rPr lang="fr-FR" dirty="0" smtClean="0"/>
              <a:t>: </a:t>
            </a:r>
            <a:r>
              <a:rPr lang="fr-FR" dirty="0" err="1"/>
              <a:t>int</a:t>
            </a:r>
            <a:r>
              <a:rPr lang="fr-FR" dirty="0"/>
              <a:t> </a:t>
            </a:r>
            <a:r>
              <a:rPr lang="fr-FR" dirty="0" err="1"/>
              <a:t>binary</a:t>
            </a:r>
            <a:r>
              <a:rPr lang="fr-FR" dirty="0"/>
              <a:t> = 0b1001_1001</a:t>
            </a:r>
            <a:r>
              <a:rPr lang="fr-FR" dirty="0" smtClean="0"/>
              <a:t>;</a:t>
            </a:r>
          </a:p>
          <a:p>
            <a:r>
              <a:rPr lang="fr-FR" dirty="0" err="1" smtClean="0"/>
              <a:t>Underscore</a:t>
            </a:r>
            <a:r>
              <a:rPr lang="fr-FR" dirty="0" smtClean="0"/>
              <a:t> in </a:t>
            </a:r>
            <a:r>
              <a:rPr lang="fr-FR" dirty="0" err="1" smtClean="0"/>
              <a:t>numeric</a:t>
            </a:r>
            <a:r>
              <a:rPr lang="fr-FR" dirty="0" smtClean="0"/>
              <a:t> </a:t>
            </a:r>
            <a:r>
              <a:rPr lang="fr-FR" dirty="0" err="1" smtClean="0"/>
              <a:t>literals</a:t>
            </a:r>
            <a:r>
              <a:rPr lang="fr-FR" dirty="0" smtClean="0"/>
              <a:t>: </a:t>
            </a:r>
            <a:r>
              <a:rPr lang="fr-FR" dirty="0" err="1"/>
              <a:t>int</a:t>
            </a:r>
            <a:r>
              <a:rPr lang="fr-FR" dirty="0"/>
              <a:t> </a:t>
            </a:r>
            <a:r>
              <a:rPr lang="fr-FR" dirty="0" err="1"/>
              <a:t>one_million</a:t>
            </a:r>
            <a:r>
              <a:rPr lang="fr-FR" dirty="0"/>
              <a:t> = 1_000_000</a:t>
            </a:r>
            <a:r>
              <a:rPr lang="fr-FR" dirty="0" smtClean="0"/>
              <a:t>;</a:t>
            </a:r>
          </a:p>
          <a:p>
            <a:r>
              <a:rPr lang="fr-FR" dirty="0" smtClean="0"/>
              <a:t>String in switch </a:t>
            </a:r>
            <a:r>
              <a:rPr lang="fr-FR" dirty="0" err="1" smtClean="0"/>
              <a:t>statement</a:t>
            </a:r>
            <a:endParaRPr lang="fr-FR" dirty="0" smtClean="0"/>
          </a:p>
          <a:p>
            <a:r>
              <a:rPr lang="fr-FR" dirty="0" err="1" smtClean="0"/>
              <a:t>Try-with-resource</a:t>
            </a:r>
            <a:r>
              <a:rPr lang="fr-FR" dirty="0" smtClean="0"/>
              <a:t> et les interface </a:t>
            </a:r>
            <a:r>
              <a:rPr lang="fr-FR" dirty="0" err="1" smtClean="0"/>
              <a:t>AutoClosable</a:t>
            </a:r>
            <a:r>
              <a:rPr lang="fr-FR" dirty="0" smtClean="0"/>
              <a:t> / </a:t>
            </a:r>
            <a:r>
              <a:rPr lang="fr-FR" dirty="0" err="1" smtClean="0"/>
              <a:t>Closable</a:t>
            </a:r>
            <a:endParaRPr lang="fr-FR" dirty="0" smtClean="0"/>
          </a:p>
          <a:p>
            <a:r>
              <a:rPr lang="fr-FR" dirty="0" smtClean="0"/>
              <a:t>Multi-catch des exceptions</a:t>
            </a:r>
          </a:p>
          <a:p>
            <a:r>
              <a:rPr lang="fr-FR" dirty="0" err="1" smtClean="0"/>
              <a:t>Diamond</a:t>
            </a:r>
            <a:r>
              <a:rPr lang="fr-FR" dirty="0" smtClean="0"/>
              <a:t> </a:t>
            </a:r>
            <a:r>
              <a:rPr lang="fr-FR" dirty="0" err="1" smtClean="0"/>
              <a:t>operator</a:t>
            </a:r>
            <a:r>
              <a:rPr lang="fr-FR" dirty="0" smtClean="0"/>
              <a:t> avec les type génériques</a:t>
            </a:r>
          </a:p>
          <a:p>
            <a:r>
              <a:rPr lang="fr-FR" dirty="0" smtClean="0"/>
              <a:t>Java NIO 2, amélioration de la gestion des fichiers, </a:t>
            </a:r>
            <a:r>
              <a:rPr lang="fr-FR" dirty="0" err="1" smtClean="0"/>
              <a:t>filesystem</a:t>
            </a:r>
            <a:r>
              <a:rPr lang="fr-FR" dirty="0" smtClean="0"/>
              <a:t> etc…</a:t>
            </a:r>
          </a:p>
          <a:p>
            <a:pPr lvl="1"/>
            <a:r>
              <a:rPr lang="fr-FR" dirty="0" err="1" smtClean="0"/>
              <a:t>Paths</a:t>
            </a:r>
            <a:r>
              <a:rPr lang="fr-FR" dirty="0" smtClean="0"/>
              <a:t> </a:t>
            </a:r>
            <a:r>
              <a:rPr lang="fr-FR" dirty="0" err="1" smtClean="0"/>
              <a:t>helper</a:t>
            </a:r>
            <a:r>
              <a:rPr lang="fr-FR" dirty="0" smtClean="0"/>
              <a:t> class</a:t>
            </a:r>
          </a:p>
          <a:p>
            <a:pPr lvl="1"/>
            <a:r>
              <a:rPr lang="fr-FR" dirty="0" smtClean="0"/>
              <a:t>Path class</a:t>
            </a:r>
          </a:p>
          <a:p>
            <a:pPr lvl="1"/>
            <a:r>
              <a:rPr lang="fr-FR" dirty="0" smtClean="0"/>
              <a:t>Files class</a:t>
            </a:r>
          </a:p>
          <a:p>
            <a:pPr lvl="1"/>
            <a:r>
              <a:rPr lang="fr-FR" dirty="0" err="1" smtClean="0"/>
              <a:t>FileSystem</a:t>
            </a:r>
            <a:r>
              <a:rPr lang="fr-FR" dirty="0" smtClean="0"/>
              <a:t> class pour développer des custom file system</a:t>
            </a:r>
          </a:p>
          <a:p>
            <a:pPr lvl="1"/>
            <a:r>
              <a:rPr lang="fr-FR" dirty="0" smtClean="0"/>
              <a:t>Directories class</a:t>
            </a:r>
          </a:p>
          <a:p>
            <a:pPr lvl="1"/>
            <a:r>
              <a:rPr lang="fr-FR" dirty="0" smtClean="0"/>
              <a:t>Directory </a:t>
            </a:r>
            <a:r>
              <a:rPr lang="fr-FR" dirty="0" err="1" smtClean="0"/>
              <a:t>Watcher</a:t>
            </a:r>
            <a:r>
              <a:rPr lang="fr-FR" dirty="0" smtClean="0"/>
              <a:t>, </a:t>
            </a:r>
            <a:r>
              <a:rPr lang="fr-FR" dirty="0" err="1" smtClean="0"/>
              <a:t>watcher</a:t>
            </a:r>
            <a:r>
              <a:rPr lang="fr-FR" dirty="0" smtClean="0"/>
              <a:t> service pour surveiller un répertoire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Java 7 main </a:t>
            </a:r>
            <a:r>
              <a:rPr lang="fr-FR" dirty="0" err="1" smtClean="0"/>
              <a:t>features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146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632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API: </a:t>
            </a:r>
            <a:r>
              <a:rPr lang="fr-FR" dirty="0">
                <a:hlinkClick r:id="rId2"/>
              </a:rPr>
              <a:t>https://docs.oracle.com/javase/8/docs/api</a:t>
            </a:r>
            <a:r>
              <a:rPr lang="fr-FR" dirty="0" smtClean="0">
                <a:hlinkClick r:id="rId2"/>
              </a:rPr>
              <a:t>/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La boucle </a:t>
            </a:r>
            <a:r>
              <a:rPr lang="fr-FR" dirty="0" err="1" smtClean="0"/>
              <a:t>foreach</a:t>
            </a:r>
            <a:endParaRPr lang="fr-FR" dirty="0" smtClean="0"/>
          </a:p>
          <a:p>
            <a:pPr lvl="1"/>
            <a:r>
              <a:rPr lang="fr-FR" dirty="0">
                <a:hlinkClick r:id="rId3"/>
              </a:rPr>
              <a:t>http://</a:t>
            </a:r>
            <a:r>
              <a:rPr lang="fr-FR" dirty="0" smtClean="0">
                <a:hlinkClick r:id="rId3"/>
              </a:rPr>
              <a:t>www.baeldung.com/foreach-java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Les méthodes default &amp; </a:t>
            </a:r>
            <a:r>
              <a:rPr lang="fr-FR" dirty="0" err="1" smtClean="0"/>
              <a:t>static</a:t>
            </a:r>
            <a:r>
              <a:rPr lang="fr-FR" dirty="0" smtClean="0"/>
              <a:t> dans les interfaces</a:t>
            </a:r>
          </a:p>
          <a:p>
            <a:pPr lvl="1"/>
            <a:r>
              <a:rPr lang="fr-FR" dirty="0">
                <a:hlinkClick r:id="rId4"/>
              </a:rPr>
              <a:t>https://</a:t>
            </a:r>
            <a:r>
              <a:rPr lang="fr-FR" dirty="0" smtClean="0">
                <a:hlinkClick r:id="rId4"/>
              </a:rPr>
              <a:t>docs.oracle.com/javase/tutorial/java/IandI/defaultmethods.html</a:t>
            </a:r>
            <a:endParaRPr lang="fr-FR" dirty="0" smtClean="0"/>
          </a:p>
          <a:p>
            <a:pPr lvl="1"/>
            <a:r>
              <a:rPr lang="fr-FR" dirty="0">
                <a:hlinkClick r:id="rId5"/>
              </a:rPr>
              <a:t>http://</a:t>
            </a:r>
            <a:r>
              <a:rPr lang="fr-FR" dirty="0" smtClean="0">
                <a:hlinkClick r:id="rId5"/>
              </a:rPr>
              <a:t>www.baeldung.com/java-static-default-methods</a:t>
            </a:r>
            <a:endParaRPr lang="fr-FR" dirty="0" smtClean="0"/>
          </a:p>
          <a:p>
            <a:pPr lvl="1"/>
            <a:r>
              <a:rPr lang="fr-FR" dirty="0">
                <a:hlinkClick r:id="rId4"/>
              </a:rPr>
              <a:t>https://</a:t>
            </a:r>
            <a:r>
              <a:rPr lang="fr-FR" dirty="0" smtClean="0">
                <a:hlinkClick r:id="rId4"/>
              </a:rPr>
              <a:t>docs.oracle.com/javase/tutorial/java/IandI/defaultmethods.html</a:t>
            </a:r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r>
              <a:rPr lang="fr-FR" dirty="0" err="1" smtClean="0"/>
              <a:t>Lambdas</a:t>
            </a:r>
            <a:r>
              <a:rPr lang="fr-FR" dirty="0" smtClean="0"/>
              <a:t> &amp; </a:t>
            </a:r>
            <a:r>
              <a:rPr lang="fr-FR" dirty="0" err="1" smtClean="0"/>
              <a:t>functionnal</a:t>
            </a:r>
            <a:r>
              <a:rPr lang="fr-FR" dirty="0" smtClean="0"/>
              <a:t> interfaces</a:t>
            </a:r>
          </a:p>
          <a:p>
            <a:pPr lvl="1"/>
            <a:r>
              <a:rPr lang="fr-FR" dirty="0">
                <a:hlinkClick r:id="rId6"/>
              </a:rPr>
              <a:t>http://</a:t>
            </a:r>
            <a:r>
              <a:rPr lang="fr-FR" dirty="0" smtClean="0">
                <a:hlinkClick r:id="rId6"/>
              </a:rPr>
              <a:t>www.baeldung.com/java-8-functional-interfaces</a:t>
            </a:r>
            <a:endParaRPr lang="fr-FR" dirty="0" smtClean="0"/>
          </a:p>
          <a:p>
            <a:pPr lvl="1"/>
            <a:r>
              <a:rPr lang="fr-FR" dirty="0">
                <a:hlinkClick r:id="rId7"/>
              </a:rPr>
              <a:t>https://</a:t>
            </a:r>
            <a:r>
              <a:rPr lang="fr-FR" dirty="0" smtClean="0">
                <a:hlinkClick r:id="rId7"/>
              </a:rPr>
              <a:t>www.journaldev.com/2763/java-8-functional-interfaces</a:t>
            </a:r>
            <a:endParaRPr lang="fr-FR" dirty="0" smtClean="0"/>
          </a:p>
          <a:p>
            <a:pPr lvl="1"/>
            <a:r>
              <a:rPr lang="fr-FR" dirty="0">
                <a:hlinkClick r:id="rId8"/>
              </a:rPr>
              <a:t>https://</a:t>
            </a:r>
            <a:r>
              <a:rPr lang="fr-FR" dirty="0" smtClean="0">
                <a:hlinkClick r:id="rId8"/>
              </a:rPr>
              <a:t>www.jmdoudoux.fr/java/dej/chap-lambdas.htm</a:t>
            </a:r>
            <a:endParaRPr lang="fr-FR" dirty="0" smtClean="0"/>
          </a:p>
          <a:p>
            <a:pPr lvl="1"/>
            <a:r>
              <a:rPr lang="fr-FR" dirty="0">
                <a:hlinkClick r:id="rId9"/>
              </a:rPr>
              <a:t>http://winterbe.com/posts/2014/07/31/java8-stream-tutorial-examples</a:t>
            </a:r>
            <a:r>
              <a:rPr lang="fr-FR" dirty="0" smtClean="0">
                <a:hlinkClick r:id="rId9"/>
              </a:rPr>
              <a:t>/</a:t>
            </a:r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Ressources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147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766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mtClean="0"/>
              <a:t>Stream avancé: </a:t>
            </a:r>
            <a:r>
              <a:rPr lang="fr-FR" smtClean="0">
                <a:hlinkClick r:id="rId3"/>
              </a:rPr>
              <a:t>https://winterbe.com/posts/2014/07/31/java8-stream-tutorial-examples/</a:t>
            </a:r>
            <a:endParaRPr lang="fr-FR" smtClean="0"/>
          </a:p>
          <a:p>
            <a:r>
              <a:rPr lang="fr-FR" smtClean="0"/>
              <a:t>Le touilleur express:http://www.touilleur-express.fr/2014/11/07/optional-en-java-8/</a:t>
            </a:r>
          </a:p>
          <a:p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ressources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148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5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Concurrency</a:t>
            </a:r>
            <a:endParaRPr lang="fr-FR" dirty="0" smtClean="0"/>
          </a:p>
          <a:p>
            <a:pPr lvl="1"/>
            <a:r>
              <a:rPr lang="fr-FR" dirty="0" err="1" smtClean="0"/>
              <a:t>Phaser</a:t>
            </a:r>
            <a:r>
              <a:rPr lang="fr-FR" dirty="0" smtClean="0"/>
              <a:t>, semblable à une </a:t>
            </a:r>
            <a:r>
              <a:rPr lang="fr-FR" dirty="0" err="1" smtClean="0"/>
              <a:t>CyclicBarrier</a:t>
            </a:r>
            <a:r>
              <a:rPr lang="fr-FR" dirty="0" smtClean="0"/>
              <a:t>, en mieux</a:t>
            </a:r>
          </a:p>
          <a:p>
            <a:pPr lvl="1"/>
            <a:r>
              <a:rPr lang="fr-FR" dirty="0" err="1" smtClean="0"/>
              <a:t>TransferQueue</a:t>
            </a:r>
            <a:endParaRPr lang="fr-FR" dirty="0" smtClean="0"/>
          </a:p>
          <a:p>
            <a:pPr lvl="1"/>
            <a:r>
              <a:rPr lang="fr-FR" dirty="0" err="1" smtClean="0"/>
              <a:t>ForkJoinPool</a:t>
            </a:r>
            <a:r>
              <a:rPr lang="fr-FR" dirty="0" smtClean="0"/>
              <a:t> et </a:t>
            </a:r>
            <a:r>
              <a:rPr lang="fr-FR" dirty="0" err="1" smtClean="0"/>
              <a:t>ForkJoinTask</a:t>
            </a:r>
            <a:endParaRPr lang="fr-FR" dirty="0" smtClean="0"/>
          </a:p>
          <a:p>
            <a:r>
              <a:rPr lang="fr-FR" smtClean="0"/>
              <a:t>Améliorations de Java XML</a:t>
            </a:r>
          </a:p>
          <a:p>
            <a:endParaRPr lang="fr-FR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Java 7 main </a:t>
            </a:r>
            <a:r>
              <a:rPr lang="fr-FR" dirty="0" err="1" smtClean="0"/>
              <a:t>features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149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420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RÃ©sultat de recherche d'images pour &quot;java 8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7342"/>
            <a:ext cx="9162709" cy="5150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contenu 5"/>
          <p:cNvSpPr>
            <a:spLocks noGrp="1"/>
          </p:cNvSpPr>
          <p:nvPr>
            <p:ph idx="1"/>
          </p:nvPr>
        </p:nvSpPr>
        <p:spPr>
          <a:xfrm>
            <a:off x="107504" y="267494"/>
            <a:ext cx="4790110" cy="72008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4000" dirty="0" err="1" smtClean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  <a:latin typeface="BNPP Slab Serif Extra Bold" pitchFamily="50" charset="0"/>
              </a:rPr>
              <a:t>Ready</a:t>
            </a:r>
            <a:r>
              <a:rPr lang="fr-FR" sz="4000" dirty="0" smtClean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  <a:latin typeface="BNPP Slab Serif Extra Bold" pitchFamily="50" charset="0"/>
              </a:rPr>
              <a:t> for Java 8 ?</a:t>
            </a:r>
            <a:endParaRPr lang="fr-FR" sz="3200" dirty="0" smtClean="0">
              <a:ln>
                <a:solidFill>
                  <a:srgbClr val="000000"/>
                </a:solidFill>
              </a:ln>
              <a:solidFill>
                <a:schemeClr val="tx1"/>
              </a:solidFill>
              <a:latin typeface="BNPP Slab Serif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11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L’atelier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150</a:t>
            </a:fld>
            <a:endParaRPr lang="fr-FR" dirty="0"/>
          </a:p>
        </p:txBody>
      </p:sp>
      <p:sp>
        <p:nvSpPr>
          <p:cNvPr id="8" name="Espace réservé du contenu 1"/>
          <p:cNvSpPr txBox="1">
            <a:spLocks/>
          </p:cNvSpPr>
          <p:nvPr/>
        </p:nvSpPr>
        <p:spPr>
          <a:xfrm>
            <a:off x="323528" y="771550"/>
            <a:ext cx="8568952" cy="172819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Grande"/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Tout l’atelier va se baser sur</a:t>
            </a:r>
          </a:p>
          <a:p>
            <a:pPr marL="0" indent="0" algn="ctr">
              <a:buFont typeface="Lucida Grande"/>
              <a:buNone/>
            </a:pPr>
            <a:r>
              <a:rPr lang="fr-FR" sz="2800" dirty="0" smtClean="0">
                <a:solidFill>
                  <a:schemeClr val="bg2"/>
                </a:solidFill>
                <a:latin typeface="BNPP Sans Extra Bold" pitchFamily="50" charset="0"/>
              </a:rPr>
              <a:t>La pratique </a:t>
            </a:r>
          </a:p>
          <a:p>
            <a:pPr marL="0" indent="0">
              <a:buFont typeface="Lucida Grande"/>
              <a:buNone/>
            </a:pPr>
            <a:endParaRPr lang="fr-FR" dirty="0" smtClean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r>
              <a:rPr lang="fr-FR" sz="1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Nous allons explorer les nouveautés du JDK 8 et 9  (mais aussi un peu de 7, un peu de 6, et toujours du 5 !)</a:t>
            </a:r>
          </a:p>
          <a:p>
            <a:pPr marL="0" indent="0">
              <a:buFont typeface="Lucida Grande"/>
              <a:buNone/>
            </a:pPr>
            <a:r>
              <a:rPr lang="fr-FR" sz="1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A chaque fois, des exercices, des situations et des évolutions du JDK 5 au JDK 8 par exemple</a:t>
            </a:r>
            <a:endParaRPr lang="fr-FR" sz="14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  <p:pic>
        <p:nvPicPr>
          <p:cNvPr id="3074" name="Picture 2" descr="RÃ©sultat de recherche d'images pour &quot;code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108" y="2372838"/>
            <a:ext cx="3330840" cy="214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74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2000" dirty="0" smtClean="0">
                <a:solidFill>
                  <a:schemeClr val="bg2"/>
                </a:solidFill>
                <a:latin typeface="BNPP Sans Extra Bold" pitchFamily="50" charset="0"/>
              </a:rPr>
              <a:t>Exercice 1</a:t>
            </a:r>
            <a:br>
              <a:rPr lang="fr-FR" sz="2000" dirty="0" smtClean="0">
                <a:solidFill>
                  <a:schemeClr val="bg2"/>
                </a:solidFill>
                <a:latin typeface="BNPP Sans Extra Bold" pitchFamily="50" charset="0"/>
              </a:rPr>
            </a:b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Parcourir une liste de String et afficher le contenu de chaque élément</a:t>
            </a:r>
          </a:p>
          <a:p>
            <a:pPr marL="0" indent="0">
              <a:buNone/>
            </a:pPr>
            <a:endParaRPr lang="fr-FR" sz="20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chemeClr val="bg2"/>
                </a:solidFill>
                <a:latin typeface="BNPP Sans Extra Bold" pitchFamily="50" charset="0"/>
              </a:rPr>
              <a:t>Exercice </a:t>
            </a:r>
            <a:r>
              <a:rPr lang="fr-FR" sz="2000" dirty="0" smtClean="0">
                <a:solidFill>
                  <a:schemeClr val="bg2"/>
                </a:solidFill>
                <a:latin typeface="BNPP Sans Extra Bold" pitchFamily="50" charset="0"/>
              </a:rPr>
              <a:t>2</a:t>
            </a:r>
            <a:r>
              <a:rPr lang="fr-FR" sz="2000" dirty="0">
                <a:solidFill>
                  <a:schemeClr val="bg2"/>
                </a:solidFill>
                <a:latin typeface="BNPP Sans Extra Bold" pitchFamily="50" charset="0"/>
              </a:rPr>
              <a:t/>
            </a:r>
            <a:br>
              <a:rPr lang="fr-FR" sz="2000" dirty="0">
                <a:solidFill>
                  <a:schemeClr val="bg2"/>
                </a:solidFill>
                <a:latin typeface="BNPP Sans Extra Bold" pitchFamily="50" charset="0"/>
              </a:rPr>
            </a:b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Prendre en entrée un tableau d’entier (+/-) et faire</a:t>
            </a:r>
          </a:p>
          <a:p>
            <a:pPr marL="0" indent="0">
              <a:buNone/>
            </a:pP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	la </a:t>
            </a:r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somme de tous les </a:t>
            </a: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nombres </a:t>
            </a:r>
            <a:endParaRPr lang="fr-FR" sz="20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	</a:t>
            </a: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la moyenne des nombres positifs uniquement, </a:t>
            </a:r>
          </a:p>
          <a:p>
            <a:pPr marL="0" indent="0">
              <a:buNone/>
            </a:pPr>
            <a:endParaRPr lang="fr-FR" sz="2000" dirty="0" smtClean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chemeClr val="bg2"/>
                </a:solidFill>
                <a:latin typeface="BNPP Sans Extra Bold" pitchFamily="50" charset="0"/>
              </a:rPr>
              <a:t>Exercice </a:t>
            </a:r>
            <a:r>
              <a:rPr lang="fr-FR" sz="2000" dirty="0" smtClean="0">
                <a:solidFill>
                  <a:schemeClr val="bg2"/>
                </a:solidFill>
                <a:latin typeface="BNPP Sans Extra Bold" pitchFamily="50" charset="0"/>
              </a:rPr>
              <a:t>3</a:t>
            </a:r>
            <a:endParaRPr lang="fr-FR" sz="2000" dirty="0" smtClean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Prendre en entrée une liste d’entiers sous forme de String et déterminer le max de la liste.</a:t>
            </a:r>
          </a:p>
          <a:p>
            <a:pPr marL="0" indent="0">
              <a:buNone/>
            </a:pPr>
            <a:endParaRPr lang="fr-FR" sz="20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endParaRPr lang="fr-FR" sz="20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endParaRPr lang="fr-FR" sz="2000" dirty="0" smtClean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L’API </a:t>
            </a:r>
            <a:r>
              <a:rPr lang="fr-FR" dirty="0" smtClean="0"/>
              <a:t>Stream: les bases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151</a:t>
            </a:fld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 rot="20725581">
            <a:off x="4705642" y="214904"/>
            <a:ext cx="1800200" cy="72008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dirty="0" smtClean="0">
                <a:solidFill>
                  <a:srgbClr val="FF0000"/>
                </a:solidFill>
                <a:latin typeface="BNPP Slab Serif Extra Bold" pitchFamily="50" charset="0"/>
              </a:rPr>
              <a:t>STREAM API REQUIRED</a:t>
            </a:r>
          </a:p>
        </p:txBody>
      </p:sp>
    </p:spTree>
    <p:extLst>
      <p:ext uri="{BB962C8B-B14F-4D97-AF65-F5344CB8AC3E}">
        <p14:creationId xmlns:p14="http://schemas.microsoft.com/office/powerpoint/2010/main" val="103044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>
                <a:solidFill>
                  <a:schemeClr val="bg2"/>
                </a:solidFill>
                <a:latin typeface="BNPP Sans Extra Bold" pitchFamily="50" charset="0"/>
              </a:rPr>
              <a:t>Exercice 1</a:t>
            </a:r>
            <a:br>
              <a:rPr lang="fr-FR" sz="2000" dirty="0" smtClean="0">
                <a:solidFill>
                  <a:schemeClr val="bg2"/>
                </a:solidFill>
                <a:latin typeface="BNPP Sans Extra Bold" pitchFamily="50" charset="0"/>
              </a:rPr>
            </a:b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En entrée un Set de Person, transformez ce Set</a:t>
            </a:r>
          </a:p>
          <a:p>
            <a:pPr marL="0" indent="0">
              <a:buNone/>
            </a:pPr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	</a:t>
            </a: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En une liste des personnes dont l‘âge est &gt; 20.</a:t>
            </a:r>
          </a:p>
          <a:p>
            <a:pPr marL="0" indent="0">
              <a:buNone/>
            </a:pPr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	</a:t>
            </a: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En une </a:t>
            </a:r>
            <a:r>
              <a:rPr lang="fr-FR" sz="2000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map</a:t>
            </a: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dont la clé est l'âge des personnes </a:t>
            </a:r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(</a:t>
            </a:r>
            <a:r>
              <a:rPr lang="fr-FR" sz="1600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age</a:t>
            </a:r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</a:t>
            </a:r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  <a:sym typeface="Wingdings" panose="05000000000000000000" pitchFamily="2" charset="2"/>
              </a:rPr>
              <a:t> List&lt;Person&gt;)</a:t>
            </a:r>
          </a:p>
          <a:p>
            <a:pPr marL="0" indent="0">
              <a:buNone/>
            </a:pPr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	En une </a:t>
            </a:r>
            <a:r>
              <a:rPr lang="fr-FR" sz="2000" dirty="0" err="1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map</a:t>
            </a:r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dont la clé est le nom et la valeur l’objet Person 	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(</a:t>
            </a:r>
            <a:r>
              <a:rPr lang="fr-FR" sz="1600" dirty="0" err="1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lastName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  <a:sym typeface="Wingdings" panose="05000000000000000000" pitchFamily="2" charset="2"/>
              </a:rPr>
              <a:t> Person)</a:t>
            </a:r>
          </a:p>
          <a:p>
            <a:pPr marL="0" indent="0">
              <a:buNone/>
            </a:pP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  <a:sym typeface="Wingdings" panose="05000000000000000000" pitchFamily="2" charset="2"/>
              </a:rPr>
              <a:t>	En statistiques sur les âges </a:t>
            </a:r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  <a:sym typeface="Wingdings" panose="05000000000000000000" pitchFamily="2" charset="2"/>
              </a:rPr>
              <a:t>(count, max, min, </a:t>
            </a:r>
            <a:r>
              <a:rPr lang="fr-FR" sz="1600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  <a:sym typeface="Wingdings" panose="05000000000000000000" pitchFamily="2" charset="2"/>
              </a:rPr>
              <a:t>average</a:t>
            </a:r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  <a:sym typeface="Wingdings" panose="05000000000000000000" pitchFamily="2" charset="2"/>
              </a:rPr>
              <a:t>…)</a:t>
            </a:r>
            <a:endParaRPr lang="fr-FR" sz="20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20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endParaRPr lang="fr-FR" sz="2000" dirty="0" smtClean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endParaRPr lang="fr-FR" sz="20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endParaRPr lang="fr-FR" sz="20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endParaRPr lang="fr-FR" sz="2000" dirty="0" smtClean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L’API </a:t>
            </a:r>
            <a:r>
              <a:rPr lang="fr-FR" dirty="0" smtClean="0"/>
              <a:t>Stream: les collectors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152</a:t>
            </a:fld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 rot="20725581">
            <a:off x="4705642" y="214904"/>
            <a:ext cx="1800200" cy="72008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dirty="0" smtClean="0">
                <a:solidFill>
                  <a:srgbClr val="FF0000"/>
                </a:solidFill>
                <a:latin typeface="BNPP Slab Serif Extra Bold" pitchFamily="50" charset="0"/>
              </a:rPr>
              <a:t>STREAM API REQUIRED</a:t>
            </a:r>
          </a:p>
        </p:txBody>
      </p:sp>
    </p:spTree>
    <p:extLst>
      <p:ext uri="{BB962C8B-B14F-4D97-AF65-F5344CB8AC3E}">
        <p14:creationId xmlns:p14="http://schemas.microsoft.com/office/powerpoint/2010/main" val="301044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peu d’utilitaires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153</a:t>
            </a:fld>
            <a:endParaRPr lang="fr-FR" dirty="0"/>
          </a:p>
        </p:txBody>
      </p:sp>
      <p:sp>
        <p:nvSpPr>
          <p:cNvPr id="7" name="Espace réservé du contenu 1"/>
          <p:cNvSpPr txBox="1">
            <a:spLocks/>
          </p:cNvSpPr>
          <p:nvPr/>
        </p:nvSpPr>
        <p:spPr>
          <a:xfrm>
            <a:off x="332524" y="771550"/>
            <a:ext cx="8460000" cy="876216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2000" dirty="0" smtClean="0">
                <a:solidFill>
                  <a:schemeClr val="bg2"/>
                </a:solidFill>
                <a:latin typeface="BNPP Sans Extra Bold" pitchFamily="50" charset="0"/>
              </a:rPr>
              <a:t>Exercices en Java 8: </a:t>
            </a:r>
          </a:p>
          <a:p>
            <a:pPr marL="0" indent="0">
              <a:buFont typeface="Lucida Grande"/>
              <a:buNone/>
            </a:pPr>
            <a:r>
              <a:rPr lang="fr-FR" dirty="0" smtClean="0">
                <a:latin typeface="BNPP Sans Extra Bold" pitchFamily="50" charset="0"/>
              </a:rPr>
              <a:t>Lire entièrement un fichier texte, ajouter une ligne au début, une ligne à la fin, et écrivez tout le contenu dans un autre fichier </a:t>
            </a:r>
            <a:r>
              <a:rPr lang="fr-FR" dirty="0" smtClean="0">
                <a:latin typeface="BNPP Sans Extra Bold" pitchFamily="50" charset="0"/>
                <a:sym typeface="Wingdings" panose="05000000000000000000" pitchFamily="2" charset="2"/>
              </a:rPr>
              <a:t> 4 lignes de code max !</a:t>
            </a:r>
            <a:endParaRPr lang="fr-FR" dirty="0" smtClean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r>
              <a:rPr lang="fr-FR" sz="1500" dirty="0" smtClean="0">
                <a:latin typeface="BNPP Sans Light" pitchFamily="50" charset="0"/>
              </a:rPr>
              <a:t>Le code: </a:t>
            </a:r>
            <a:endParaRPr lang="fr-FR" dirty="0" smtClean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endParaRPr lang="fr-FR" dirty="0" smtClean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endParaRPr lang="fr-FR" dirty="0" smtClean="0">
              <a:latin typeface="BNPP Sans Extra Bold" pitchFamily="50" charset="0"/>
            </a:endParaRPr>
          </a:p>
        </p:txBody>
      </p:sp>
      <p:sp>
        <p:nvSpPr>
          <p:cNvPr id="8" name="Espace réservé du contenu 1"/>
          <p:cNvSpPr txBox="1">
            <a:spLocks/>
          </p:cNvSpPr>
          <p:nvPr/>
        </p:nvSpPr>
        <p:spPr>
          <a:xfrm>
            <a:off x="332524" y="1707654"/>
            <a:ext cx="8460000" cy="876216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2000" dirty="0" smtClean="0">
                <a:solidFill>
                  <a:schemeClr val="bg2"/>
                </a:solidFill>
                <a:latin typeface="BNPP Sans Extra Bold" pitchFamily="50" charset="0"/>
              </a:rPr>
              <a:t>Exercices en Java 8: </a:t>
            </a:r>
          </a:p>
          <a:p>
            <a:pPr marL="0" indent="0">
              <a:buFont typeface="Lucida Grande"/>
              <a:buNone/>
            </a:pPr>
            <a:r>
              <a:rPr lang="fr-FR" dirty="0" smtClean="0">
                <a:latin typeface="BNPP Sans Extra Bold" pitchFamily="50" charset="0"/>
              </a:rPr>
              <a:t>Utilisez l’API Stream pour lire un fichier, pour chaque ligne, transformez les ‘a’ en ‘A’, supprimez les espaces avant/après (</a:t>
            </a:r>
            <a:r>
              <a:rPr lang="fr-FR" dirty="0" err="1" smtClean="0">
                <a:latin typeface="BNPP Sans Extra Bold" pitchFamily="50" charset="0"/>
              </a:rPr>
              <a:t>trim</a:t>
            </a:r>
            <a:r>
              <a:rPr lang="fr-FR" dirty="0" smtClean="0">
                <a:latin typeface="BNPP Sans Extra Bold" pitchFamily="50" charset="0"/>
              </a:rPr>
              <a:t>) et filtrer les lignes qui contiennent «</a:t>
            </a:r>
            <a:r>
              <a:rPr lang="fr-FR" dirty="0" err="1" smtClean="0">
                <a:latin typeface="BNPP Sans Extra Bold" pitchFamily="50" charset="0"/>
              </a:rPr>
              <a:t>plop</a:t>
            </a:r>
            <a:r>
              <a:rPr lang="fr-FR" dirty="0" smtClean="0">
                <a:latin typeface="BNPP Sans Extra Bold" pitchFamily="50" charset="0"/>
              </a:rPr>
              <a:t>»</a:t>
            </a:r>
          </a:p>
          <a:p>
            <a:pPr marL="0" indent="0">
              <a:buFont typeface="Lucida Grande"/>
              <a:buNone/>
            </a:pPr>
            <a:r>
              <a:rPr lang="fr-FR" sz="1500" dirty="0" smtClean="0">
                <a:latin typeface="BNPP Sans Light" pitchFamily="50" charset="0"/>
              </a:rPr>
              <a:t>Le code: </a:t>
            </a:r>
            <a:endParaRPr lang="fr-FR" dirty="0" smtClean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endParaRPr lang="fr-FR" dirty="0" smtClean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endParaRPr lang="fr-FR" dirty="0" smtClean="0">
              <a:latin typeface="BNPP Sans Extra Bold" pitchFamily="50" charset="0"/>
            </a:endParaRPr>
          </a:p>
        </p:txBody>
      </p:sp>
      <p:sp>
        <p:nvSpPr>
          <p:cNvPr id="9" name="Espace réservé du contenu 1"/>
          <p:cNvSpPr txBox="1">
            <a:spLocks/>
          </p:cNvSpPr>
          <p:nvPr/>
        </p:nvSpPr>
        <p:spPr>
          <a:xfrm>
            <a:off x="332524" y="2643758"/>
            <a:ext cx="8460000" cy="876216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1700" dirty="0" smtClean="0">
                <a:solidFill>
                  <a:schemeClr val="bg2"/>
                </a:solidFill>
                <a:latin typeface="BNPP Sans Extra Bold" pitchFamily="50" charset="0"/>
              </a:rPr>
              <a:t>Exercices en Java 8: </a:t>
            </a:r>
          </a:p>
          <a:p>
            <a:pPr marL="0" indent="0">
              <a:buFont typeface="Lucida Grande"/>
              <a:buNone/>
            </a:pPr>
            <a:r>
              <a:rPr lang="fr-FR" sz="1500" dirty="0" smtClean="0">
                <a:latin typeface="BNPP Sans Extra Bold" pitchFamily="50" charset="0"/>
              </a:rPr>
              <a:t>Comptez le nombre de ligne d’un fichier qui contiennent « count » </a:t>
            </a:r>
          </a:p>
          <a:p>
            <a:pPr marL="0" indent="0">
              <a:buFont typeface="Lucida Grande"/>
              <a:buNone/>
            </a:pPr>
            <a:r>
              <a:rPr lang="fr-FR" sz="1300" dirty="0" smtClean="0">
                <a:latin typeface="BNPP Sans Light" pitchFamily="50" charset="0"/>
              </a:rPr>
              <a:t>Le code: </a:t>
            </a:r>
            <a:endParaRPr lang="fr-FR" sz="1300" dirty="0" smtClean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endParaRPr lang="fr-FR" dirty="0" smtClean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endParaRPr lang="fr-FR" dirty="0" smtClean="0">
              <a:latin typeface="BNPP Sans Extra Bold" pitchFamily="50" charset="0"/>
            </a:endParaRPr>
          </a:p>
        </p:txBody>
      </p:sp>
      <p:sp>
        <p:nvSpPr>
          <p:cNvPr id="10" name="Espace réservé du contenu 1"/>
          <p:cNvSpPr txBox="1">
            <a:spLocks/>
          </p:cNvSpPr>
          <p:nvPr/>
        </p:nvSpPr>
        <p:spPr>
          <a:xfrm>
            <a:off x="314912" y="3579862"/>
            <a:ext cx="8460000" cy="864096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1700" dirty="0" smtClean="0">
                <a:solidFill>
                  <a:schemeClr val="bg2"/>
                </a:solidFill>
                <a:latin typeface="BNPP Sans Extra Bold" pitchFamily="50" charset="0"/>
              </a:rPr>
              <a:t>Exercices en Java 8: </a:t>
            </a:r>
          </a:p>
          <a:p>
            <a:pPr marL="0" indent="0">
              <a:buFont typeface="Lucida Grande"/>
              <a:buNone/>
            </a:pPr>
            <a:r>
              <a:rPr lang="fr-FR" sz="1500" dirty="0" smtClean="0">
                <a:latin typeface="BNPP Sans Extra Bold" pitchFamily="50" charset="0"/>
              </a:rPr>
              <a:t>Depuis un répertoire donner, rechercher tous les fichiers d’extension .java et les afficher dans un String (séparé par des ;)</a:t>
            </a:r>
          </a:p>
          <a:p>
            <a:pPr marL="0" indent="0">
              <a:buFont typeface="Lucida Grande"/>
              <a:buNone/>
            </a:pPr>
            <a:r>
              <a:rPr lang="fr-FR" sz="1300" dirty="0" smtClean="0">
                <a:latin typeface="BNPP Sans Light" pitchFamily="50" charset="0"/>
              </a:rPr>
              <a:t>Le code: </a:t>
            </a:r>
            <a:endParaRPr lang="fr-FR" sz="1300" dirty="0" smtClean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endParaRPr lang="fr-FR" dirty="0" smtClean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endParaRPr lang="fr-FR" dirty="0" smtClean="0"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55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peu d’utilitaires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154</a:t>
            </a:fld>
            <a:endParaRPr lang="fr-FR" dirty="0"/>
          </a:p>
        </p:txBody>
      </p:sp>
      <p:sp>
        <p:nvSpPr>
          <p:cNvPr id="7" name="Espace réservé du contenu 1"/>
          <p:cNvSpPr txBox="1">
            <a:spLocks/>
          </p:cNvSpPr>
          <p:nvPr/>
        </p:nvSpPr>
        <p:spPr>
          <a:xfrm>
            <a:off x="342578" y="852985"/>
            <a:ext cx="8460000" cy="1358726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2000" dirty="0" smtClean="0">
                <a:solidFill>
                  <a:schemeClr val="bg2"/>
                </a:solidFill>
                <a:latin typeface="BNPP Sans Extra Bold" pitchFamily="50" charset="0"/>
              </a:rPr>
              <a:t>Exercices en Java 8: </a:t>
            </a:r>
          </a:p>
          <a:p>
            <a:pPr marL="0" indent="0">
              <a:buFont typeface="Lucida Grande"/>
              <a:buNone/>
            </a:pPr>
            <a:r>
              <a:rPr lang="fr-FR" dirty="0" smtClean="0">
                <a:latin typeface="BNPP Sans Extra Bold" pitchFamily="50" charset="0"/>
              </a:rPr>
              <a:t>Lire entièrement un fichier texte, ajouter une ligne au début, une ligne à la fin, et écrivez tout le contenu dans un autre fichier </a:t>
            </a:r>
            <a:r>
              <a:rPr lang="fr-FR" dirty="0" smtClean="0">
                <a:latin typeface="BNPP Sans Extra Bold" pitchFamily="50" charset="0"/>
                <a:sym typeface="Wingdings" panose="05000000000000000000" pitchFamily="2" charset="2"/>
              </a:rPr>
              <a:t> 4 lignes de code max !</a:t>
            </a:r>
            <a:endParaRPr lang="fr-FR" dirty="0" smtClean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r>
              <a:rPr lang="fr-FR" sz="1500" dirty="0" smtClean="0">
                <a:latin typeface="BNPP Sans Light" pitchFamily="50" charset="0"/>
              </a:rPr>
              <a:t>Le code: </a:t>
            </a:r>
            <a:endParaRPr lang="fr-FR" dirty="0" smtClean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endParaRPr lang="fr-FR" dirty="0" smtClean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endParaRPr lang="fr-FR" dirty="0" smtClean="0">
              <a:latin typeface="BNPP Sans Extra Bold" pitchFamily="50" charset="0"/>
            </a:endParaRPr>
          </a:p>
        </p:txBody>
      </p:sp>
      <p:sp>
        <p:nvSpPr>
          <p:cNvPr id="8" name="Espace réservé du contenu 1"/>
          <p:cNvSpPr txBox="1">
            <a:spLocks/>
          </p:cNvSpPr>
          <p:nvPr/>
        </p:nvSpPr>
        <p:spPr>
          <a:xfrm>
            <a:off x="342578" y="2355726"/>
            <a:ext cx="8460000" cy="1358726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2000" dirty="0" smtClean="0">
                <a:solidFill>
                  <a:schemeClr val="bg2"/>
                </a:solidFill>
                <a:latin typeface="BNPP Sans Extra Bold" pitchFamily="50" charset="0"/>
              </a:rPr>
              <a:t>Exercices en Java 8: </a:t>
            </a:r>
          </a:p>
          <a:p>
            <a:pPr marL="0" indent="0">
              <a:buFont typeface="Lucida Grande"/>
              <a:buNone/>
            </a:pPr>
            <a:r>
              <a:rPr lang="fr-FR" dirty="0" smtClean="0">
                <a:latin typeface="BNPP Sans Extra Bold" pitchFamily="50" charset="0"/>
              </a:rPr>
              <a:t>Utilisez l’API Stream pour lire un fichier, pour chaque ligne, transformez les ‘a’ en ‘A’, supprimez les espaces avant/après (</a:t>
            </a:r>
            <a:r>
              <a:rPr lang="fr-FR" dirty="0" err="1" smtClean="0">
                <a:latin typeface="BNPP Sans Extra Bold" pitchFamily="50" charset="0"/>
              </a:rPr>
              <a:t>trim</a:t>
            </a:r>
            <a:r>
              <a:rPr lang="fr-FR" dirty="0" smtClean="0">
                <a:latin typeface="BNPP Sans Extra Bold" pitchFamily="50" charset="0"/>
              </a:rPr>
              <a:t>) et filtrer les lignes qui contiennent «</a:t>
            </a:r>
            <a:r>
              <a:rPr lang="fr-FR" dirty="0" err="1" smtClean="0">
                <a:latin typeface="BNPP Sans Extra Bold" pitchFamily="50" charset="0"/>
              </a:rPr>
              <a:t>plop</a:t>
            </a:r>
            <a:r>
              <a:rPr lang="fr-FR" dirty="0" smtClean="0">
                <a:latin typeface="BNPP Sans Extra Bold" pitchFamily="50" charset="0"/>
              </a:rPr>
              <a:t>»</a:t>
            </a:r>
          </a:p>
          <a:p>
            <a:pPr marL="0" indent="0">
              <a:buFont typeface="Lucida Grande"/>
              <a:buNone/>
            </a:pPr>
            <a:r>
              <a:rPr lang="fr-FR" sz="1500" dirty="0" smtClean="0">
                <a:latin typeface="BNPP Sans Light" pitchFamily="50" charset="0"/>
              </a:rPr>
              <a:t>Le code: </a:t>
            </a:r>
            <a:endParaRPr lang="fr-FR" dirty="0" smtClean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endParaRPr lang="fr-FR" dirty="0" smtClean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endParaRPr lang="fr-FR" dirty="0" smtClean="0"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15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peu d’utilitaires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155</a:t>
            </a:fld>
            <a:endParaRPr lang="fr-FR" dirty="0"/>
          </a:p>
        </p:txBody>
      </p:sp>
      <p:sp>
        <p:nvSpPr>
          <p:cNvPr id="7" name="Espace réservé du contenu 1"/>
          <p:cNvSpPr txBox="1">
            <a:spLocks/>
          </p:cNvSpPr>
          <p:nvPr/>
        </p:nvSpPr>
        <p:spPr>
          <a:xfrm>
            <a:off x="332524" y="771550"/>
            <a:ext cx="8460000" cy="876216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2000" dirty="0" smtClean="0">
                <a:solidFill>
                  <a:schemeClr val="bg2"/>
                </a:solidFill>
                <a:latin typeface="BNPP Sans Extra Bold" pitchFamily="50" charset="0"/>
              </a:rPr>
              <a:t>Exercices en Java 8: </a:t>
            </a:r>
          </a:p>
          <a:p>
            <a:pPr marL="0" indent="0">
              <a:buFont typeface="Lucida Grande"/>
              <a:buNone/>
            </a:pPr>
            <a:r>
              <a:rPr lang="fr-FR" dirty="0" smtClean="0">
                <a:latin typeface="BNPP Sans Extra Bold" pitchFamily="50" charset="0"/>
              </a:rPr>
              <a:t>Lire entièrement un fichier texte, ajouter une ligne au début, une ligne à la fin, et écrivez tout le contenu dans un autre fichier </a:t>
            </a:r>
            <a:r>
              <a:rPr lang="fr-FR" dirty="0" smtClean="0">
                <a:latin typeface="BNPP Sans Extra Bold" pitchFamily="50" charset="0"/>
                <a:sym typeface="Wingdings" panose="05000000000000000000" pitchFamily="2" charset="2"/>
              </a:rPr>
              <a:t> 4 lignes de code max !</a:t>
            </a:r>
            <a:endParaRPr lang="fr-FR" dirty="0" smtClean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r>
              <a:rPr lang="fr-FR" sz="1500" dirty="0" smtClean="0">
                <a:latin typeface="BNPP Sans Light" pitchFamily="50" charset="0"/>
              </a:rPr>
              <a:t>Le code: </a:t>
            </a:r>
            <a:endParaRPr lang="fr-FR" dirty="0" smtClean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endParaRPr lang="fr-FR" dirty="0" smtClean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endParaRPr lang="fr-FR" dirty="0" smtClean="0">
              <a:latin typeface="BNPP Sans Extra Bold" pitchFamily="50" charset="0"/>
            </a:endParaRPr>
          </a:p>
        </p:txBody>
      </p:sp>
      <p:sp>
        <p:nvSpPr>
          <p:cNvPr id="8" name="Espace réservé du contenu 1"/>
          <p:cNvSpPr txBox="1">
            <a:spLocks/>
          </p:cNvSpPr>
          <p:nvPr/>
        </p:nvSpPr>
        <p:spPr>
          <a:xfrm>
            <a:off x="332524" y="1707654"/>
            <a:ext cx="8460000" cy="876216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2000" dirty="0" smtClean="0">
                <a:solidFill>
                  <a:schemeClr val="bg2"/>
                </a:solidFill>
                <a:latin typeface="BNPP Sans Extra Bold" pitchFamily="50" charset="0"/>
              </a:rPr>
              <a:t>Exercices en Java 8: </a:t>
            </a:r>
          </a:p>
          <a:p>
            <a:pPr marL="0" indent="0">
              <a:buFont typeface="Lucida Grande"/>
              <a:buNone/>
            </a:pPr>
            <a:r>
              <a:rPr lang="fr-FR" dirty="0" smtClean="0">
                <a:latin typeface="BNPP Sans Extra Bold" pitchFamily="50" charset="0"/>
              </a:rPr>
              <a:t>Utilisez l’API Stream pour lire un fichier, pour chaque ligne, transformez les ‘a’ en ‘A’, supprimez les espaces avant/après (</a:t>
            </a:r>
            <a:r>
              <a:rPr lang="fr-FR" dirty="0" err="1" smtClean="0">
                <a:latin typeface="BNPP Sans Extra Bold" pitchFamily="50" charset="0"/>
              </a:rPr>
              <a:t>trim</a:t>
            </a:r>
            <a:r>
              <a:rPr lang="fr-FR" dirty="0" smtClean="0">
                <a:latin typeface="BNPP Sans Extra Bold" pitchFamily="50" charset="0"/>
              </a:rPr>
              <a:t>) et filtrer les lignes qui contiennent «</a:t>
            </a:r>
            <a:r>
              <a:rPr lang="fr-FR" dirty="0" err="1" smtClean="0">
                <a:latin typeface="BNPP Sans Extra Bold" pitchFamily="50" charset="0"/>
              </a:rPr>
              <a:t>plop</a:t>
            </a:r>
            <a:r>
              <a:rPr lang="fr-FR" dirty="0" smtClean="0">
                <a:latin typeface="BNPP Sans Extra Bold" pitchFamily="50" charset="0"/>
              </a:rPr>
              <a:t>»</a:t>
            </a:r>
          </a:p>
          <a:p>
            <a:pPr marL="0" indent="0">
              <a:buFont typeface="Lucida Grande"/>
              <a:buNone/>
            </a:pPr>
            <a:r>
              <a:rPr lang="fr-FR" sz="1500" dirty="0" smtClean="0">
                <a:latin typeface="BNPP Sans Light" pitchFamily="50" charset="0"/>
              </a:rPr>
              <a:t>Le code: </a:t>
            </a:r>
            <a:endParaRPr lang="fr-FR" dirty="0" smtClean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endParaRPr lang="fr-FR" dirty="0" smtClean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endParaRPr lang="fr-FR" dirty="0" smtClean="0">
              <a:latin typeface="BNPP Sans Extra Bold" pitchFamily="50" charset="0"/>
            </a:endParaRPr>
          </a:p>
        </p:txBody>
      </p:sp>
      <p:sp>
        <p:nvSpPr>
          <p:cNvPr id="9" name="Espace réservé du contenu 1"/>
          <p:cNvSpPr txBox="1">
            <a:spLocks/>
          </p:cNvSpPr>
          <p:nvPr/>
        </p:nvSpPr>
        <p:spPr>
          <a:xfrm>
            <a:off x="332524" y="2643758"/>
            <a:ext cx="8460000" cy="876216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1700" dirty="0" smtClean="0">
                <a:solidFill>
                  <a:schemeClr val="bg2"/>
                </a:solidFill>
                <a:latin typeface="BNPP Sans Extra Bold" pitchFamily="50" charset="0"/>
              </a:rPr>
              <a:t>Exercices en Java 8: </a:t>
            </a:r>
          </a:p>
          <a:p>
            <a:pPr marL="0" indent="0">
              <a:buFont typeface="Lucida Grande"/>
              <a:buNone/>
            </a:pPr>
            <a:r>
              <a:rPr lang="fr-FR" sz="1500" dirty="0" smtClean="0">
                <a:latin typeface="BNPP Sans Extra Bold" pitchFamily="50" charset="0"/>
              </a:rPr>
              <a:t>Comptez le nombre de ligne d’un fichier qui contiennent « count » </a:t>
            </a:r>
          </a:p>
          <a:p>
            <a:pPr marL="0" indent="0">
              <a:buFont typeface="Lucida Grande"/>
              <a:buNone/>
            </a:pPr>
            <a:r>
              <a:rPr lang="fr-FR" sz="1300" dirty="0" smtClean="0">
                <a:latin typeface="BNPP Sans Light" pitchFamily="50" charset="0"/>
              </a:rPr>
              <a:t>Le code: </a:t>
            </a:r>
            <a:endParaRPr lang="fr-FR" sz="1300" dirty="0" smtClean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endParaRPr lang="fr-FR" dirty="0" smtClean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endParaRPr lang="fr-FR" dirty="0" smtClean="0">
              <a:latin typeface="BNPP Sans Extra Bold" pitchFamily="50" charset="0"/>
            </a:endParaRPr>
          </a:p>
        </p:txBody>
      </p:sp>
      <p:sp>
        <p:nvSpPr>
          <p:cNvPr id="10" name="Espace réservé du contenu 1"/>
          <p:cNvSpPr txBox="1">
            <a:spLocks/>
          </p:cNvSpPr>
          <p:nvPr/>
        </p:nvSpPr>
        <p:spPr>
          <a:xfrm>
            <a:off x="314912" y="3579862"/>
            <a:ext cx="8460000" cy="864096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1700" dirty="0" smtClean="0">
                <a:solidFill>
                  <a:schemeClr val="bg2"/>
                </a:solidFill>
                <a:latin typeface="BNPP Sans Extra Bold" pitchFamily="50" charset="0"/>
              </a:rPr>
              <a:t>Exercices en Java 8: </a:t>
            </a:r>
          </a:p>
          <a:p>
            <a:pPr marL="0" indent="0">
              <a:buFont typeface="Lucida Grande"/>
              <a:buNone/>
            </a:pPr>
            <a:r>
              <a:rPr lang="fr-FR" sz="1500" dirty="0" smtClean="0">
                <a:latin typeface="BNPP Sans Extra Bold" pitchFamily="50" charset="0"/>
              </a:rPr>
              <a:t>Depuis un répertoire donner, rechercher tous les fichiers d’extension .java et les afficher dans un String (séparé par des ;)</a:t>
            </a:r>
          </a:p>
          <a:p>
            <a:pPr marL="0" indent="0">
              <a:buFont typeface="Lucida Grande"/>
              <a:buNone/>
            </a:pPr>
            <a:r>
              <a:rPr lang="fr-FR" sz="1300" dirty="0" smtClean="0">
                <a:latin typeface="BNPP Sans Light" pitchFamily="50" charset="0"/>
              </a:rPr>
              <a:t>Le code: </a:t>
            </a:r>
            <a:endParaRPr lang="fr-FR" sz="1300" dirty="0" smtClean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endParaRPr lang="fr-FR" dirty="0" smtClean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endParaRPr lang="fr-FR" dirty="0" smtClean="0"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peu d’utilitaires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156</a:t>
            </a:fld>
            <a:endParaRPr lang="fr-FR" dirty="0"/>
          </a:p>
        </p:txBody>
      </p:sp>
      <p:sp>
        <p:nvSpPr>
          <p:cNvPr id="7" name="Espace réservé du contenu 1"/>
          <p:cNvSpPr txBox="1">
            <a:spLocks/>
          </p:cNvSpPr>
          <p:nvPr/>
        </p:nvSpPr>
        <p:spPr>
          <a:xfrm>
            <a:off x="342578" y="852985"/>
            <a:ext cx="8460000" cy="1358726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2000" dirty="0" smtClean="0">
                <a:solidFill>
                  <a:schemeClr val="bg2"/>
                </a:solidFill>
                <a:latin typeface="BNPP Sans Extra Bold" pitchFamily="50" charset="0"/>
              </a:rPr>
              <a:t>Exercices en Java 8: </a:t>
            </a:r>
          </a:p>
          <a:p>
            <a:pPr marL="0" indent="0">
              <a:buFont typeface="Lucida Grande"/>
              <a:buNone/>
            </a:pPr>
            <a:r>
              <a:rPr lang="fr-FR" dirty="0" smtClean="0">
                <a:latin typeface="BNPP Sans Extra Bold" pitchFamily="50" charset="0"/>
              </a:rPr>
              <a:t>Lire entièrement un fichier texte, ajouter une ligne au début, une ligne à la fin, et écrivez tout le contenu dans un autre fichier </a:t>
            </a:r>
            <a:r>
              <a:rPr lang="fr-FR" dirty="0" smtClean="0">
                <a:latin typeface="BNPP Sans Extra Bold" pitchFamily="50" charset="0"/>
                <a:sym typeface="Wingdings" panose="05000000000000000000" pitchFamily="2" charset="2"/>
              </a:rPr>
              <a:t> 4 lignes de code max !</a:t>
            </a:r>
            <a:endParaRPr lang="fr-FR" dirty="0" smtClean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r>
              <a:rPr lang="fr-FR" sz="1500" dirty="0" smtClean="0">
                <a:latin typeface="BNPP Sans Light" pitchFamily="50" charset="0"/>
              </a:rPr>
              <a:t>Le code: </a:t>
            </a:r>
            <a:endParaRPr lang="fr-FR" dirty="0" smtClean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endParaRPr lang="fr-FR" dirty="0" smtClean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endParaRPr lang="fr-FR" dirty="0" smtClean="0">
              <a:latin typeface="BNPP Sans Extra Bold" pitchFamily="50" charset="0"/>
            </a:endParaRPr>
          </a:p>
        </p:txBody>
      </p:sp>
      <p:sp>
        <p:nvSpPr>
          <p:cNvPr id="8" name="Espace réservé du contenu 1"/>
          <p:cNvSpPr txBox="1">
            <a:spLocks/>
          </p:cNvSpPr>
          <p:nvPr/>
        </p:nvSpPr>
        <p:spPr>
          <a:xfrm>
            <a:off x="342578" y="2355726"/>
            <a:ext cx="8460000" cy="1358726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2000" dirty="0" smtClean="0">
                <a:solidFill>
                  <a:schemeClr val="bg2"/>
                </a:solidFill>
                <a:latin typeface="BNPP Sans Extra Bold" pitchFamily="50" charset="0"/>
              </a:rPr>
              <a:t>Exercices en Java 8: </a:t>
            </a:r>
          </a:p>
          <a:p>
            <a:pPr marL="0" indent="0">
              <a:buFont typeface="Lucida Grande"/>
              <a:buNone/>
            </a:pPr>
            <a:r>
              <a:rPr lang="fr-FR" dirty="0" smtClean="0">
                <a:latin typeface="BNPP Sans Extra Bold" pitchFamily="50" charset="0"/>
              </a:rPr>
              <a:t>Utilisez l’API Stream pour lire un fichier, pour chaque ligne, transformez les ‘a’ en ‘A’, supprimez les espaces avant/après (</a:t>
            </a:r>
            <a:r>
              <a:rPr lang="fr-FR" dirty="0" err="1" smtClean="0">
                <a:latin typeface="BNPP Sans Extra Bold" pitchFamily="50" charset="0"/>
              </a:rPr>
              <a:t>trim</a:t>
            </a:r>
            <a:r>
              <a:rPr lang="fr-FR" dirty="0" smtClean="0">
                <a:latin typeface="BNPP Sans Extra Bold" pitchFamily="50" charset="0"/>
              </a:rPr>
              <a:t>) et filtrer les lignes qui contiennent «</a:t>
            </a:r>
            <a:r>
              <a:rPr lang="fr-FR" dirty="0" err="1" smtClean="0">
                <a:latin typeface="BNPP Sans Extra Bold" pitchFamily="50" charset="0"/>
              </a:rPr>
              <a:t>plop</a:t>
            </a:r>
            <a:r>
              <a:rPr lang="fr-FR" dirty="0" smtClean="0">
                <a:latin typeface="BNPP Sans Extra Bold" pitchFamily="50" charset="0"/>
              </a:rPr>
              <a:t>»</a:t>
            </a:r>
          </a:p>
          <a:p>
            <a:pPr marL="0" indent="0">
              <a:buFont typeface="Lucida Grande"/>
              <a:buNone/>
            </a:pPr>
            <a:r>
              <a:rPr lang="fr-FR" sz="1500" dirty="0" smtClean="0">
                <a:latin typeface="BNPP Sans Light" pitchFamily="50" charset="0"/>
              </a:rPr>
              <a:t>Le code: </a:t>
            </a:r>
            <a:endParaRPr lang="fr-FR" dirty="0" smtClean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endParaRPr lang="fr-FR" dirty="0" smtClean="0"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endParaRPr lang="fr-FR" dirty="0" smtClean="0"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84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interface fonctionnelles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157</a:t>
            </a:fld>
            <a:endParaRPr lang="fr-FR" dirty="0"/>
          </a:p>
        </p:txBody>
      </p:sp>
      <p:sp>
        <p:nvSpPr>
          <p:cNvPr id="8" name="Espace réservé du contenu 1"/>
          <p:cNvSpPr txBox="1">
            <a:spLocks/>
          </p:cNvSpPr>
          <p:nvPr/>
        </p:nvSpPr>
        <p:spPr>
          <a:xfrm>
            <a:off x="323528" y="771550"/>
            <a:ext cx="8460000" cy="172819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Grande"/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MOB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programming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?</a:t>
            </a:r>
            <a:endParaRPr lang="fr-FR" sz="14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39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fr-FR" sz="3300" dirty="0" smtClean="0">
                <a:solidFill>
                  <a:schemeClr val="bg2"/>
                </a:solidFill>
                <a:latin typeface="BNPP Sans Extra Bold" pitchFamily="50" charset="0"/>
              </a:rPr>
              <a:t>La mort des boucles</a:t>
            </a:r>
          </a:p>
          <a:p>
            <a:pPr marL="0" indent="0">
              <a:buNone/>
            </a:pPr>
            <a:r>
              <a:rPr lang="fr-FR" sz="3300" dirty="0" smtClean="0">
                <a:solidFill>
                  <a:schemeClr val="bg2"/>
                </a:solidFill>
                <a:latin typeface="BNPP Sans Extra Bold" pitchFamily="50" charset="0"/>
              </a:rPr>
              <a:t>Gérer le </a:t>
            </a:r>
            <a:r>
              <a:rPr lang="fr-FR" sz="3300" dirty="0" err="1" smtClean="0">
                <a:solidFill>
                  <a:schemeClr val="bg2"/>
                </a:solidFill>
                <a:latin typeface="BNPP Sans Extra Bold" pitchFamily="50" charset="0"/>
              </a:rPr>
              <a:t>debug</a:t>
            </a:r>
            <a:endParaRPr lang="fr-FR" sz="3300" dirty="0" smtClean="0">
              <a:solidFill>
                <a:schemeClr val="bg2"/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fr-FR" sz="3300" dirty="0" smtClean="0">
                <a:solidFill>
                  <a:schemeClr val="bg2"/>
                </a:solidFill>
                <a:latin typeface="BNPP Sans Extra Bold" pitchFamily="50" charset="0"/>
              </a:rPr>
              <a:t>Gérer les exceptions</a:t>
            </a:r>
          </a:p>
          <a:p>
            <a:pPr marL="0" indent="0">
              <a:buNone/>
            </a:pPr>
            <a:r>
              <a:rPr lang="fr-FR" sz="3300" dirty="0" smtClean="0">
                <a:solidFill>
                  <a:schemeClr val="bg2"/>
                </a:solidFill>
                <a:latin typeface="BNPP Sans Extra Bold" pitchFamily="50" charset="0"/>
              </a:rPr>
              <a:t>// </a:t>
            </a:r>
            <a:r>
              <a:rPr lang="fr-FR" sz="3300" dirty="0" err="1" smtClean="0">
                <a:solidFill>
                  <a:schemeClr val="bg2"/>
                </a:solidFill>
                <a:latin typeface="BNPP Sans Extra Bold" pitchFamily="50" charset="0"/>
              </a:rPr>
              <a:t>stream</a:t>
            </a:r>
            <a:r>
              <a:rPr lang="fr-FR" sz="3300" dirty="0" smtClean="0">
                <a:solidFill>
                  <a:schemeClr val="bg2"/>
                </a:solidFill>
                <a:latin typeface="BNPP Sans Extra Bold" pitchFamily="50" charset="0"/>
              </a:rPr>
              <a:t> et multithreading</a:t>
            </a:r>
          </a:p>
          <a:p>
            <a:pPr marL="0" indent="0">
              <a:buNone/>
            </a:pPr>
            <a:r>
              <a:rPr lang="fr-FR" sz="3300" dirty="0" smtClean="0">
                <a:solidFill>
                  <a:schemeClr val="bg2"/>
                </a:solidFill>
                <a:latin typeface="BNPP Sans Extra Bold" pitchFamily="50" charset="0"/>
              </a:rPr>
              <a:t>Liste des opérations terminales/intermédiaires</a:t>
            </a:r>
          </a:p>
          <a:p>
            <a:pPr marL="0" indent="0">
              <a:buNone/>
            </a:pPr>
            <a:r>
              <a:rPr lang="fr-FR" sz="3300" dirty="0" smtClean="0">
                <a:solidFill>
                  <a:schemeClr val="bg2"/>
                </a:solidFill>
                <a:latin typeface="BNPP Sans Extra Bold" pitchFamily="50" charset="0"/>
              </a:rPr>
              <a:t>% adoption de java 8</a:t>
            </a:r>
          </a:p>
          <a:p>
            <a:pPr marL="0" indent="0">
              <a:buNone/>
            </a:pPr>
            <a:r>
              <a:rPr lang="fr-FR" sz="3300" dirty="0" smtClean="0">
                <a:solidFill>
                  <a:schemeClr val="bg2"/>
                </a:solidFill>
                <a:latin typeface="BNPP Sans Extra Bold" pitchFamily="50" charset="0"/>
              </a:rPr>
              <a:t>Pourquoi</a:t>
            </a:r>
          </a:p>
          <a:p>
            <a:pPr marL="0" indent="0">
              <a:buNone/>
            </a:pPr>
            <a:r>
              <a:rPr lang="fr-FR" sz="1400" dirty="0">
                <a:solidFill>
                  <a:schemeClr val="bg2"/>
                </a:solidFill>
                <a:latin typeface="BNPP Sans Extra Bold" pitchFamily="50" charset="0"/>
              </a:rPr>
              <a:t>// </a:t>
            </a:r>
            <a:r>
              <a:rPr lang="fr-FR" sz="1400" dirty="0" err="1">
                <a:solidFill>
                  <a:schemeClr val="bg2"/>
                </a:solidFill>
                <a:latin typeface="BNPP Sans Extra Bold" pitchFamily="50" charset="0"/>
              </a:rPr>
              <a:t>stream</a:t>
            </a:r>
            <a:r>
              <a:rPr lang="fr-FR" sz="1400" dirty="0">
                <a:solidFill>
                  <a:schemeClr val="bg2"/>
                </a:solidFill>
                <a:latin typeface="BNPP Sans Extra Bold" pitchFamily="50" charset="0"/>
              </a:rPr>
              <a:t> et multithreading</a:t>
            </a:r>
          </a:p>
          <a:p>
            <a:pPr marL="0" indent="0">
              <a:buNone/>
            </a:pPr>
            <a:r>
              <a:rPr lang="fr-FR" sz="1400" dirty="0" err="1">
                <a:solidFill>
                  <a:schemeClr val="bg2"/>
                </a:solidFill>
                <a:latin typeface="BNPP Sans Extra Bold" pitchFamily="50" charset="0"/>
              </a:rPr>
              <a:t>peek</a:t>
            </a:r>
            <a:endParaRPr lang="fr-FR" sz="800" dirty="0">
              <a:solidFill>
                <a:srgbClr val="000000"/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endParaRPr lang="fr-FR" sz="1400" dirty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L’API Stream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158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09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Java 8: </a:t>
            </a:r>
            <a:r>
              <a:rPr lang="fr-FR" dirty="0" err="1" smtClean="0"/>
              <a:t>codename</a:t>
            </a:r>
            <a:r>
              <a:rPr lang="fr-FR" dirty="0" smtClean="0"/>
              <a:t> Spider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16</a:t>
            </a:fld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796136" y="774988"/>
            <a:ext cx="2952328" cy="3588847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4000" dirty="0" smtClean="0">
                <a:solidFill>
                  <a:schemeClr val="bg2"/>
                </a:solidFill>
                <a:latin typeface="BNPP Sans Extra Bold" pitchFamily="50" charset="0"/>
              </a:rPr>
              <a:t>Java 8 </a:t>
            </a:r>
            <a:r>
              <a:rPr lang="fr-FR" sz="3200" dirty="0" smtClean="0">
                <a:solidFill>
                  <a:schemeClr val="bg2"/>
                </a:solidFill>
                <a:latin typeface="BNPP Sans Extra Bold" pitchFamily="50" charset="0"/>
              </a:rPr>
              <a:t>(Spider)</a:t>
            </a:r>
          </a:p>
        </p:txBody>
      </p:sp>
      <p:pic>
        <p:nvPicPr>
          <p:cNvPr id="2050" name="Picture 2" descr="RÃ©sultat de recherche d'images pour &quot;spider cute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771550"/>
            <a:ext cx="5415652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68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79387" lvl="1" indent="0">
              <a:buNone/>
            </a:pPr>
            <a:r>
              <a:rPr lang="fr-FR" sz="2800" dirty="0" smtClean="0">
                <a:latin typeface="BNPP Sans Extra Bold" pitchFamily="50" charset="0"/>
              </a:rPr>
              <a:t>2 </a:t>
            </a:r>
            <a:r>
              <a:rPr lang="fr-FR" sz="2800" dirty="0" err="1" smtClean="0">
                <a:latin typeface="BNPP Sans Extra Bold" pitchFamily="50" charset="0"/>
              </a:rPr>
              <a:t>realeases</a:t>
            </a:r>
            <a:r>
              <a:rPr lang="fr-FR" sz="2800" dirty="0" smtClean="0">
                <a:latin typeface="BNPP Sans Extra Bold" pitchFamily="50" charset="0"/>
              </a:rPr>
              <a:t> par an</a:t>
            </a:r>
          </a:p>
          <a:p>
            <a:pPr marL="179387" lvl="1" indent="0">
              <a:buNone/>
            </a:pPr>
            <a:endParaRPr lang="fr-FR" sz="2800" dirty="0">
              <a:latin typeface="BNPP Sans Extra Bold" pitchFamily="50" charset="0"/>
            </a:endParaRPr>
          </a:p>
          <a:p>
            <a:pPr marL="179387" lvl="1" indent="0">
              <a:buNone/>
            </a:pPr>
            <a:r>
              <a:rPr lang="fr-FR" sz="2800" dirty="0" smtClean="0">
                <a:latin typeface="BNPP Sans Extra Bold" pitchFamily="50" charset="0"/>
              </a:rPr>
              <a:t>1 release sur 3 sera LTS (Long </a:t>
            </a:r>
            <a:r>
              <a:rPr lang="fr-FR" sz="2800" dirty="0" err="1" smtClean="0">
                <a:latin typeface="BNPP Sans Extra Bold" pitchFamily="50" charset="0"/>
              </a:rPr>
              <a:t>Term</a:t>
            </a:r>
            <a:r>
              <a:rPr lang="fr-FR" sz="2800" dirty="0" smtClean="0">
                <a:latin typeface="BNPP Sans Extra Bold" pitchFamily="50" charset="0"/>
              </a:rPr>
              <a:t> Support)</a:t>
            </a:r>
          </a:p>
          <a:p>
            <a:pPr marL="179387" lvl="1" indent="0">
              <a:buNone/>
            </a:pPr>
            <a:endParaRPr lang="fr-FR" sz="2800" dirty="0">
              <a:latin typeface="BNPP Sans Extra Bold" pitchFamily="50" charset="0"/>
            </a:endParaRPr>
          </a:p>
          <a:p>
            <a:pPr marL="179387" lvl="1" indent="0">
              <a:buNone/>
            </a:pPr>
            <a:r>
              <a:rPr lang="fr-FR" sz="2800" dirty="0" smtClean="0">
                <a:solidFill>
                  <a:schemeClr val="bg2"/>
                </a:solidFill>
                <a:latin typeface="BNPP Sans Extra Bold" pitchFamily="50" charset="0"/>
              </a:rPr>
              <a:t>LTS = </a:t>
            </a:r>
            <a:r>
              <a:rPr lang="fr-FR" sz="2800" dirty="0" smtClean="0">
                <a:latin typeface="BNPP Sans Extra Bold" pitchFamily="50" charset="0"/>
              </a:rPr>
              <a:t>3 ans de support par Oracle</a:t>
            </a:r>
          </a:p>
          <a:p>
            <a:pPr marL="179387" lvl="1" indent="0">
              <a:buNone/>
            </a:pPr>
            <a:r>
              <a:rPr lang="fr-FR" sz="2800" dirty="0" smtClean="0">
                <a:solidFill>
                  <a:schemeClr val="bg2"/>
                </a:solidFill>
                <a:latin typeface="BNPP Sans Extra Bold" pitchFamily="50" charset="0"/>
              </a:rPr>
              <a:t>Non LTS = </a:t>
            </a:r>
            <a:r>
              <a:rPr lang="fr-FR" sz="2800" dirty="0" smtClean="0">
                <a:latin typeface="BNPP Sans Extra Bold" pitchFamily="50" charset="0"/>
              </a:rPr>
              <a:t>6 mois de support par Oracle</a:t>
            </a:r>
          </a:p>
          <a:p>
            <a:pPr marL="179387" lvl="1" indent="0">
              <a:buNone/>
            </a:pPr>
            <a:endParaRPr lang="fr-FR" sz="2800" dirty="0">
              <a:latin typeface="BNPP Sans Extra Bold" pitchFamily="50" charset="0"/>
            </a:endParaRPr>
          </a:p>
          <a:p>
            <a:pPr marL="179387" lvl="1" indent="0">
              <a:buNone/>
            </a:pPr>
            <a:r>
              <a:rPr lang="fr-FR" sz="2800" dirty="0" smtClean="0">
                <a:latin typeface="BNPP Sans Extra Bold" pitchFamily="50" charset="0"/>
              </a:rPr>
              <a:t>Par de recouvrement entre une LTS et la suivante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Nouveau rythme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134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Java 8 </a:t>
            </a:r>
            <a:r>
              <a:rPr lang="fr-FR" dirty="0" err="1" smtClean="0"/>
              <a:t>other</a:t>
            </a:r>
            <a:r>
              <a:rPr lang="fr-FR" dirty="0" smtClean="0"/>
              <a:t> news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18</a:t>
            </a:fld>
            <a:endParaRPr lang="fr-FR" dirty="0"/>
          </a:p>
        </p:txBody>
      </p:sp>
      <p:sp>
        <p:nvSpPr>
          <p:cNvPr id="3" name="Rectangle à coins arrondis 2"/>
          <p:cNvSpPr/>
          <p:nvPr/>
        </p:nvSpPr>
        <p:spPr>
          <a:xfrm>
            <a:off x="323528" y="1131590"/>
            <a:ext cx="2448272" cy="50405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000" dirty="0" smtClean="0">
                <a:solidFill>
                  <a:schemeClr val="tx1"/>
                </a:solidFill>
                <a:latin typeface="BNPP Slab Serif Extra Bold" pitchFamily="50" charset="0"/>
              </a:rPr>
              <a:t>Java Time API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604404" y="1851670"/>
            <a:ext cx="1886520" cy="576064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BNPP Slab Serif Extra Bold" pitchFamily="50" charset="0"/>
              </a:rPr>
              <a:t>Améliorations de l’API Collection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288256" y="2715766"/>
            <a:ext cx="1835472" cy="864096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dirty="0" smtClean="0">
                <a:solidFill>
                  <a:schemeClr val="tx1"/>
                </a:solidFill>
                <a:latin typeface="BNPP Slab Serif Extra Bold" pitchFamily="50" charset="0"/>
              </a:rPr>
              <a:t>Améliorations de Java IO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2507816" y="4011910"/>
            <a:ext cx="2232248" cy="432048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chemeClr val="tx1"/>
                </a:solidFill>
                <a:latin typeface="BNPP Slab Serif Extra Bold" pitchFamily="50" charset="0"/>
              </a:rPr>
              <a:t>Diverses améliorations</a:t>
            </a:r>
          </a:p>
        </p:txBody>
      </p:sp>
      <p:sp>
        <p:nvSpPr>
          <p:cNvPr id="12" name="Rectangle à coins arrondis 11"/>
          <p:cNvSpPr/>
          <p:nvPr/>
        </p:nvSpPr>
        <p:spPr>
          <a:xfrm>
            <a:off x="719572" y="3723878"/>
            <a:ext cx="1656184" cy="72008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BNPP Slab Serif Extra Bold" pitchFamily="50" charset="0"/>
              </a:rPr>
              <a:t>Améliorations de l’API Concurrent</a:t>
            </a:r>
          </a:p>
        </p:txBody>
      </p:sp>
      <p:sp>
        <p:nvSpPr>
          <p:cNvPr id="10" name="Rectangle à coins arrondis 9"/>
          <p:cNvSpPr/>
          <p:nvPr/>
        </p:nvSpPr>
        <p:spPr>
          <a:xfrm>
            <a:off x="2987824" y="1131590"/>
            <a:ext cx="2808312" cy="864096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000" dirty="0" smtClean="0">
                <a:solidFill>
                  <a:schemeClr val="tx1"/>
                </a:solidFill>
                <a:latin typeface="BNPP Slab Serif Extra Bold" pitchFamily="50" charset="0"/>
              </a:rPr>
              <a:t>Interface fonctionnelle</a:t>
            </a:r>
          </a:p>
        </p:txBody>
      </p:sp>
      <p:sp>
        <p:nvSpPr>
          <p:cNvPr id="13" name="Rectangle à coins arrondis 12"/>
          <p:cNvSpPr/>
          <p:nvPr/>
        </p:nvSpPr>
        <p:spPr>
          <a:xfrm>
            <a:off x="2627784" y="2196604"/>
            <a:ext cx="3168352" cy="152727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000" dirty="0" err="1" smtClean="0">
                <a:solidFill>
                  <a:schemeClr val="tx1"/>
                </a:solidFill>
                <a:latin typeface="BNPP Slab Serif Extra Bold" pitchFamily="50" charset="0"/>
              </a:rPr>
              <a:t>Lambdas</a:t>
            </a:r>
            <a:endParaRPr lang="fr-FR" sz="2000" dirty="0" smtClean="0">
              <a:solidFill>
                <a:schemeClr val="tx1"/>
              </a:solidFill>
              <a:latin typeface="BNPP Slab Serif Extra Bold" pitchFamily="50" charset="0"/>
            </a:endParaRPr>
          </a:p>
        </p:txBody>
      </p:sp>
      <p:sp>
        <p:nvSpPr>
          <p:cNvPr id="14" name="Rectangle à coins arrondis 13"/>
          <p:cNvSpPr/>
          <p:nvPr/>
        </p:nvSpPr>
        <p:spPr>
          <a:xfrm>
            <a:off x="6012160" y="1116608"/>
            <a:ext cx="2448272" cy="332735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000" dirty="0" smtClean="0">
                <a:solidFill>
                  <a:schemeClr val="tx1"/>
                </a:solidFill>
                <a:latin typeface="BNPP Slab Serif Extra Bold" pitchFamily="50" charset="0"/>
              </a:rPr>
              <a:t>Stream</a:t>
            </a:r>
          </a:p>
        </p:txBody>
      </p:sp>
    </p:spTree>
    <p:extLst>
      <p:ext uri="{BB962C8B-B14F-4D97-AF65-F5344CB8AC3E}">
        <p14:creationId xmlns:p14="http://schemas.microsoft.com/office/powerpoint/2010/main" val="18524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95536" y="1910031"/>
            <a:ext cx="8352928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000" b="1" cap="none" spc="50" dirty="0" smtClean="0">
                <a:ln w="12700" cmpd="sng">
                  <a:solidFill>
                    <a:schemeClr val="bg2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L’API STREAM !!</a:t>
            </a:r>
            <a:endParaRPr lang="fr-FR" sz="8000" b="1" cap="none" spc="50" dirty="0">
              <a:ln w="12700" cmpd="sng">
                <a:solidFill>
                  <a:schemeClr val="bg2"/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625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necteur droit 29"/>
          <p:cNvCxnSpPr>
            <a:endCxn id="1034" idx="0"/>
          </p:cNvCxnSpPr>
          <p:nvPr/>
        </p:nvCxnSpPr>
        <p:spPr>
          <a:xfrm>
            <a:off x="3995936" y="3133676"/>
            <a:ext cx="474616" cy="434705"/>
          </a:xfrm>
          <a:prstGeom prst="curvedConnector2">
            <a:avLst/>
          </a:prstGeom>
          <a:ln w="19050">
            <a:solidFill>
              <a:srgbClr val="EFB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RÃ©sultat de recherche d'images pour &quot;java duke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088" y="3191785"/>
            <a:ext cx="1558005" cy="132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necteur droit 29"/>
          <p:cNvCxnSpPr>
            <a:endCxn id="34" idx="4"/>
          </p:cNvCxnSpPr>
          <p:nvPr/>
        </p:nvCxnSpPr>
        <p:spPr>
          <a:xfrm>
            <a:off x="5139352" y="3055677"/>
            <a:ext cx="906503" cy="240299"/>
          </a:xfrm>
          <a:prstGeom prst="curvedConnector2">
            <a:avLst/>
          </a:prstGeom>
          <a:ln w="19050">
            <a:solidFill>
              <a:srgbClr val="EFB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2" idx="0"/>
          </p:cNvCxnSpPr>
          <p:nvPr/>
        </p:nvCxnSpPr>
        <p:spPr>
          <a:xfrm flipV="1">
            <a:off x="1446008" y="3302722"/>
            <a:ext cx="2223470" cy="582911"/>
          </a:xfrm>
          <a:prstGeom prst="curvedConnector3">
            <a:avLst>
              <a:gd name="adj1" fmla="val 50000"/>
            </a:avLst>
          </a:prstGeom>
          <a:ln w="19050">
            <a:solidFill>
              <a:srgbClr val="EFB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Julien </a:t>
            </a:r>
            <a:r>
              <a:rPr lang="fr-FR" dirty="0" err="1" smtClean="0"/>
              <a:t>Goullon</a:t>
            </a:r>
            <a:endParaRPr lang="fr-FR" dirty="0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5922" y="422018"/>
            <a:ext cx="1406481" cy="1300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ZoneTexte 15"/>
          <p:cNvSpPr txBox="1"/>
          <p:nvPr/>
        </p:nvSpPr>
        <p:spPr>
          <a:xfrm>
            <a:off x="6219927" y="1949293"/>
            <a:ext cx="938470" cy="3756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400" b="1" dirty="0" smtClean="0">
                <a:solidFill>
                  <a:srgbClr val="000000"/>
                </a:solidFill>
                <a:latin typeface="BNPP Sans Extra Bold" pitchFamily="50" charset="0"/>
              </a:rPr>
              <a:t>Dojo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147104" y="4491908"/>
            <a:ext cx="1332233" cy="5079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400" b="1" dirty="0" smtClean="0">
                <a:solidFill>
                  <a:srgbClr val="000000"/>
                </a:solidFill>
                <a:latin typeface="BNPP Sans Extra Bold" pitchFamily="50" charset="0"/>
              </a:rPr>
              <a:t>Animateur</a:t>
            </a:r>
          </a:p>
          <a:p>
            <a:pPr algn="ctr"/>
            <a:r>
              <a:rPr lang="fr-FR" sz="1400" b="1" dirty="0" smtClean="0">
                <a:solidFill>
                  <a:srgbClr val="000000"/>
                </a:solidFill>
                <a:latin typeface="BNPP Sans Extra Bold" pitchFamily="50" charset="0"/>
              </a:rPr>
              <a:t>Communauté</a:t>
            </a:r>
          </a:p>
          <a:p>
            <a:pPr algn="ctr"/>
            <a:r>
              <a:rPr lang="fr-FR" sz="1400" b="1" dirty="0" smtClean="0">
                <a:solidFill>
                  <a:srgbClr val="000000"/>
                </a:solidFill>
                <a:latin typeface="BNPP Sans Extra Bold" pitchFamily="50" charset="0"/>
              </a:rPr>
              <a:t>conception</a:t>
            </a:r>
            <a:endParaRPr lang="fr-FR" sz="1400" b="1" dirty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2" name="Hexagone 1"/>
          <p:cNvSpPr/>
          <p:nvPr/>
        </p:nvSpPr>
        <p:spPr>
          <a:xfrm>
            <a:off x="180435" y="3397190"/>
            <a:ext cx="1265573" cy="976886"/>
          </a:xfrm>
          <a:prstGeom prst="hexagon">
            <a:avLst/>
          </a:prstGeom>
          <a:noFill/>
          <a:ln w="19050">
            <a:solidFill>
              <a:srgbClr val="EFBA25"/>
            </a:solidFill>
          </a:ln>
          <a:effectLst>
            <a:glow rad="50800">
              <a:srgbClr val="EFBA25">
                <a:alpha val="19000"/>
              </a:srgb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37" name="Hexagone 36"/>
          <p:cNvSpPr/>
          <p:nvPr/>
        </p:nvSpPr>
        <p:spPr>
          <a:xfrm>
            <a:off x="5720027" y="293722"/>
            <a:ext cx="1893727" cy="1621579"/>
          </a:xfrm>
          <a:prstGeom prst="hexagon">
            <a:avLst/>
          </a:prstGeom>
          <a:noFill/>
          <a:ln w="19050">
            <a:solidFill>
              <a:srgbClr val="EFBA25"/>
            </a:solidFill>
          </a:ln>
          <a:effectLst>
            <a:glow rad="50800">
              <a:srgbClr val="EFBA25">
                <a:alpha val="19000"/>
              </a:srgb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cxnSp>
        <p:nvCxnSpPr>
          <p:cNvPr id="38" name="Connecteur droit 29"/>
          <p:cNvCxnSpPr>
            <a:endCxn id="37" idx="3"/>
          </p:cNvCxnSpPr>
          <p:nvPr/>
        </p:nvCxnSpPr>
        <p:spPr>
          <a:xfrm flipV="1">
            <a:off x="5139352" y="1104512"/>
            <a:ext cx="580675" cy="47828"/>
          </a:xfrm>
          <a:prstGeom prst="curvedConnector3">
            <a:avLst>
              <a:gd name="adj1" fmla="val 50000"/>
            </a:avLst>
          </a:prstGeom>
          <a:ln w="19050">
            <a:solidFill>
              <a:srgbClr val="EFB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4" descr="RÃ©sultat de recherche d'images pour &quot;crafts software&quot;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82028" y="3568381"/>
            <a:ext cx="1577048" cy="102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Hexagone 44"/>
          <p:cNvSpPr/>
          <p:nvPr/>
        </p:nvSpPr>
        <p:spPr>
          <a:xfrm>
            <a:off x="3527326" y="3514134"/>
            <a:ext cx="1935488" cy="1198513"/>
          </a:xfrm>
          <a:prstGeom prst="hexagon">
            <a:avLst/>
          </a:prstGeom>
          <a:noFill/>
          <a:ln w="19050">
            <a:solidFill>
              <a:srgbClr val="EFBA25"/>
            </a:solidFill>
          </a:ln>
          <a:effectLst>
            <a:glow rad="50800">
              <a:srgbClr val="EFBA25">
                <a:alpha val="19000"/>
              </a:srgb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3804435" y="4796048"/>
            <a:ext cx="1332233" cy="2539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400" b="1" dirty="0" err="1" smtClean="0">
                <a:solidFill>
                  <a:srgbClr val="000000"/>
                </a:solidFill>
                <a:latin typeface="BNPP Sans Extra Bold" pitchFamily="50" charset="0"/>
              </a:rPr>
              <a:t>Craftsmanship</a:t>
            </a:r>
            <a:endParaRPr lang="fr-FR" sz="1400" b="1" dirty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50" name="Hexagone 49"/>
          <p:cNvSpPr/>
          <p:nvPr/>
        </p:nvSpPr>
        <p:spPr>
          <a:xfrm>
            <a:off x="7236295" y="1831433"/>
            <a:ext cx="1830847" cy="1433926"/>
          </a:xfrm>
          <a:prstGeom prst="hexagon">
            <a:avLst/>
          </a:prstGeom>
          <a:noFill/>
          <a:ln w="19050">
            <a:solidFill>
              <a:srgbClr val="EFBA25"/>
            </a:solidFill>
          </a:ln>
          <a:effectLst>
            <a:glow rad="50800">
              <a:srgbClr val="EFBA25">
                <a:alpha val="19000"/>
              </a:srgb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pic>
        <p:nvPicPr>
          <p:cNvPr id="1038" name="Picture 7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87820" y="1915303"/>
            <a:ext cx="1110733" cy="129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7" name="Connecteur droit 29"/>
          <p:cNvCxnSpPr>
            <a:endCxn id="50" idx="3"/>
          </p:cNvCxnSpPr>
          <p:nvPr/>
        </p:nvCxnSpPr>
        <p:spPr>
          <a:xfrm flipV="1">
            <a:off x="5117421" y="2548396"/>
            <a:ext cx="2118874" cy="278601"/>
          </a:xfrm>
          <a:prstGeom prst="curvedConnector3">
            <a:avLst>
              <a:gd name="adj1" fmla="val 50000"/>
            </a:avLst>
          </a:prstGeom>
          <a:ln w="19050">
            <a:solidFill>
              <a:srgbClr val="EFB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/>
          <p:cNvSpPr txBox="1"/>
          <p:nvPr/>
        </p:nvSpPr>
        <p:spPr>
          <a:xfrm>
            <a:off x="7554519" y="3363838"/>
            <a:ext cx="1194398" cy="57950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400" b="1" dirty="0" smtClean="0">
                <a:solidFill>
                  <a:srgbClr val="000000"/>
                </a:solidFill>
                <a:latin typeface="BNPP Sans Extra Bold" pitchFamily="50" charset="0"/>
              </a:rPr>
              <a:t>Coach </a:t>
            </a:r>
          </a:p>
          <a:p>
            <a:pPr algn="ctr"/>
            <a:r>
              <a:rPr lang="fr-FR" sz="1400" b="1" dirty="0" smtClean="0">
                <a:solidFill>
                  <a:srgbClr val="000000"/>
                </a:solidFill>
                <a:latin typeface="BNPP Sans Extra Bold" pitchFamily="50" charset="0"/>
              </a:rPr>
              <a:t>Formateur</a:t>
            </a:r>
            <a:endParaRPr lang="fr-FR" sz="1400" b="1" dirty="0">
              <a:solidFill>
                <a:srgbClr val="000000"/>
              </a:solidFill>
              <a:latin typeface="BNPP Sans Extra Bold" pitchFamily="50" charset="0"/>
            </a:endParaRPr>
          </a:p>
        </p:txBody>
      </p:sp>
      <p:pic>
        <p:nvPicPr>
          <p:cNvPr id="1048" name="Picture 11" descr="RÃ©sultat de recherche d'images pour &quot;software architect&quot;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6534" y="1590075"/>
            <a:ext cx="1278376" cy="1343804"/>
          </a:xfrm>
          <a:prstGeom prst="hexagon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Hexagone 65"/>
          <p:cNvSpPr/>
          <p:nvPr/>
        </p:nvSpPr>
        <p:spPr>
          <a:xfrm>
            <a:off x="1547664" y="1659994"/>
            <a:ext cx="1696116" cy="1395683"/>
          </a:xfrm>
          <a:prstGeom prst="hexagon">
            <a:avLst/>
          </a:prstGeom>
          <a:noFill/>
          <a:ln w="19050">
            <a:solidFill>
              <a:srgbClr val="EFBA25"/>
            </a:solidFill>
          </a:ln>
          <a:effectLst>
            <a:glow rad="50800">
              <a:srgbClr val="EFBA25">
                <a:alpha val="19000"/>
              </a:srgb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cxnSp>
        <p:nvCxnSpPr>
          <p:cNvPr id="67" name="Connecteur droit 29"/>
          <p:cNvCxnSpPr>
            <a:stCxn id="66" idx="0"/>
          </p:cNvCxnSpPr>
          <p:nvPr/>
        </p:nvCxnSpPr>
        <p:spPr>
          <a:xfrm>
            <a:off x="3243780" y="2357836"/>
            <a:ext cx="425698" cy="188644"/>
          </a:xfrm>
          <a:prstGeom prst="curvedConnector3">
            <a:avLst>
              <a:gd name="adj1" fmla="val 50000"/>
            </a:avLst>
          </a:prstGeom>
          <a:ln w="19050">
            <a:solidFill>
              <a:srgbClr val="EFB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/>
          <p:cNvSpPr txBox="1"/>
          <p:nvPr/>
        </p:nvSpPr>
        <p:spPr>
          <a:xfrm>
            <a:off x="1171586" y="3133676"/>
            <a:ext cx="2448271" cy="3380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400" b="1" dirty="0" smtClean="0">
                <a:solidFill>
                  <a:srgbClr val="000000"/>
                </a:solidFill>
                <a:latin typeface="BNPP Sans Extra Bold" pitchFamily="50" charset="0"/>
              </a:rPr>
              <a:t>Architecture logicielle</a:t>
            </a:r>
            <a:endParaRPr lang="fr-FR" sz="1400" b="1" dirty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1055" name="AutoShape 13" descr="RÃ©sultat de recherche d'images pour &quot;kendo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2" name="Picture 15" descr="RÃ©sultat de recherche d'images pour &quot;kendo&quot;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8818" y="873490"/>
            <a:ext cx="957943" cy="95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7" descr="RÃ©sultat de recherche d'images pour &quot;kendo nito&quot;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9717" y="1258878"/>
            <a:ext cx="648072" cy="66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Hexagone 79"/>
          <p:cNvSpPr/>
          <p:nvPr/>
        </p:nvSpPr>
        <p:spPr>
          <a:xfrm>
            <a:off x="101130" y="801377"/>
            <a:ext cx="1374526" cy="1113925"/>
          </a:xfrm>
          <a:prstGeom prst="hexagon">
            <a:avLst/>
          </a:prstGeom>
          <a:noFill/>
          <a:ln w="19050">
            <a:solidFill>
              <a:srgbClr val="EFBA25"/>
            </a:solidFill>
          </a:ln>
          <a:effectLst>
            <a:glow rad="50800">
              <a:srgbClr val="EFBA25">
                <a:alpha val="19000"/>
              </a:srgb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cxnSp>
        <p:nvCxnSpPr>
          <p:cNvPr id="82" name="Connecteur droit 29"/>
          <p:cNvCxnSpPr/>
          <p:nvPr/>
        </p:nvCxnSpPr>
        <p:spPr>
          <a:xfrm>
            <a:off x="1475656" y="1392953"/>
            <a:ext cx="2193822" cy="178581"/>
          </a:xfrm>
          <a:prstGeom prst="curvedConnector3">
            <a:avLst>
              <a:gd name="adj1" fmla="val 50000"/>
            </a:avLst>
          </a:prstGeom>
          <a:ln w="19050">
            <a:solidFill>
              <a:srgbClr val="EFB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ZoneTexte 84"/>
          <p:cNvSpPr txBox="1"/>
          <p:nvPr/>
        </p:nvSpPr>
        <p:spPr>
          <a:xfrm>
            <a:off x="95208" y="1987320"/>
            <a:ext cx="1386370" cy="38687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400" b="1" dirty="0" smtClean="0">
                <a:solidFill>
                  <a:srgbClr val="000000"/>
                </a:solidFill>
                <a:latin typeface="BNPP Sans Extra Bold" pitchFamily="50" charset="0"/>
              </a:rPr>
              <a:t>Professeur de</a:t>
            </a:r>
          </a:p>
          <a:p>
            <a:pPr algn="ctr"/>
            <a:r>
              <a:rPr lang="fr-FR" sz="1400" b="1" dirty="0" smtClean="0">
                <a:solidFill>
                  <a:srgbClr val="000000"/>
                </a:solidFill>
                <a:latin typeface="BNPP Sans Extra Bold" pitchFamily="50" charset="0"/>
              </a:rPr>
              <a:t>Kendo</a:t>
            </a:r>
          </a:p>
        </p:txBody>
      </p:sp>
      <p:pic>
        <p:nvPicPr>
          <p:cNvPr id="47" name="Picture 19" descr="RÃ©sultat de recherche d'images pour &quot;community&quot;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011" y="3457811"/>
            <a:ext cx="1120419" cy="855644"/>
          </a:xfrm>
          <a:prstGeom prst="hexagon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0" descr="\\Pardmp23hd\995388$\workarea\My Pictures\390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52992" y="816998"/>
            <a:ext cx="1680916" cy="2546840"/>
          </a:xfrm>
          <a:prstGeom prst="round2Diag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ZoneTexte 30"/>
          <p:cNvSpPr txBox="1"/>
          <p:nvPr/>
        </p:nvSpPr>
        <p:spPr>
          <a:xfrm>
            <a:off x="5966774" y="4697074"/>
            <a:ext cx="1332233" cy="2539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400" b="1" dirty="0" smtClean="0">
                <a:solidFill>
                  <a:srgbClr val="000000"/>
                </a:solidFill>
                <a:latin typeface="BNPP Sans Extra Bold" pitchFamily="50" charset="0"/>
              </a:rPr>
              <a:t>Java </a:t>
            </a:r>
            <a:r>
              <a:rPr lang="fr-FR" sz="1400" b="1" dirty="0" err="1" smtClean="0">
                <a:solidFill>
                  <a:srgbClr val="000000"/>
                </a:solidFill>
                <a:latin typeface="BNPP Sans Extra Bold" pitchFamily="50" charset="0"/>
              </a:rPr>
              <a:t>Enthusiast</a:t>
            </a:r>
            <a:endParaRPr lang="fr-FR" sz="1400" b="1" dirty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34" name="Hexagone 33"/>
          <p:cNvSpPr/>
          <p:nvPr/>
        </p:nvSpPr>
        <p:spPr>
          <a:xfrm>
            <a:off x="5716635" y="3295976"/>
            <a:ext cx="1832512" cy="1316881"/>
          </a:xfrm>
          <a:prstGeom prst="hexagon">
            <a:avLst/>
          </a:prstGeom>
          <a:noFill/>
          <a:ln w="19050">
            <a:solidFill>
              <a:srgbClr val="EFBA25"/>
            </a:solidFill>
          </a:ln>
          <a:effectLst>
            <a:glow rad="50800">
              <a:srgbClr val="EFBA25">
                <a:alpha val="19000"/>
              </a:srgb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32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En route vers l’API Stream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20</a:t>
            </a:fld>
            <a:endParaRPr lang="fr-FR" dirty="0"/>
          </a:p>
        </p:txBody>
      </p:sp>
      <p:sp>
        <p:nvSpPr>
          <p:cNvPr id="8" name="Espace réservé du contenu 1"/>
          <p:cNvSpPr txBox="1">
            <a:spLocks/>
          </p:cNvSpPr>
          <p:nvPr/>
        </p:nvSpPr>
        <p:spPr>
          <a:xfrm>
            <a:off x="323528" y="771550"/>
            <a:ext cx="8460000" cy="36004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Grande"/>
              <a:buNone/>
            </a:pP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Avant de pouvoir profiter de l’API Stream de java 8 il faut s’arrêter en chemin par</a:t>
            </a:r>
          </a:p>
          <a:p>
            <a:pPr marL="0" indent="0" algn="ctr">
              <a:buFont typeface="Lucida Grande"/>
              <a:buNone/>
            </a:pPr>
            <a:endParaRPr lang="fr-FR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 algn="ctr">
              <a:buNone/>
            </a:pPr>
            <a:r>
              <a:rPr lang="fr-FR" sz="3200" dirty="0" smtClean="0">
                <a:solidFill>
                  <a:schemeClr val="bg2"/>
                </a:solidFill>
                <a:latin typeface="BNPP Sans Extra Bold" pitchFamily="50" charset="0"/>
              </a:rPr>
              <a:t>Les Interfaces fonctionnelles </a:t>
            </a:r>
            <a:br>
              <a:rPr lang="fr-FR" sz="3200" dirty="0" smtClean="0">
                <a:solidFill>
                  <a:schemeClr val="bg2"/>
                </a:solidFill>
                <a:latin typeface="BNPP Sans Extra Bold" pitchFamily="50" charset="0"/>
              </a:rPr>
            </a:br>
            <a:r>
              <a:rPr lang="fr-FR" sz="1600" dirty="0" smtClean="0">
                <a:solidFill>
                  <a:schemeClr val="bg2"/>
                </a:solidFill>
                <a:latin typeface="BNPP Sans Extra Bold" pitchFamily="50" charset="0"/>
              </a:rPr>
              <a:t>(mais c’est quoi la programmation fonctionnelle ?)</a:t>
            </a:r>
          </a:p>
          <a:p>
            <a:pPr marL="0" indent="0" algn="ctr">
              <a:buNone/>
            </a:pPr>
            <a:endParaRPr lang="fr-FR" sz="1600" dirty="0" smtClean="0">
              <a:solidFill>
                <a:schemeClr val="bg2"/>
              </a:solidFill>
              <a:latin typeface="BNPP Sans Extra Bold" pitchFamily="50" charset="0"/>
            </a:endParaRPr>
          </a:p>
          <a:p>
            <a:pPr marL="0" indent="0" algn="ctr">
              <a:buNone/>
            </a:pPr>
            <a:r>
              <a:rPr lang="fr-FR" sz="3200" dirty="0" smtClean="0">
                <a:solidFill>
                  <a:schemeClr val="bg2"/>
                </a:solidFill>
                <a:latin typeface="BNPP Sans Extra Bold" pitchFamily="50" charset="0"/>
              </a:rPr>
              <a:t>Les </a:t>
            </a:r>
            <a:r>
              <a:rPr lang="fr-FR" sz="3200" dirty="0" err="1" smtClean="0">
                <a:solidFill>
                  <a:schemeClr val="bg2"/>
                </a:solidFill>
                <a:latin typeface="BNPP Sans Extra Bold" pitchFamily="50" charset="0"/>
              </a:rPr>
              <a:t>lambdas</a:t>
            </a:r>
            <a:r>
              <a:rPr lang="fr-FR" sz="3200" dirty="0" smtClean="0">
                <a:solidFill>
                  <a:schemeClr val="bg2"/>
                </a:solidFill>
                <a:latin typeface="BNPP Sans Extra Bold" pitchFamily="50" charset="0"/>
              </a:rPr>
              <a:t> !</a:t>
            </a:r>
          </a:p>
          <a:p>
            <a:pPr marL="0" indent="0" algn="ctr">
              <a:buNone/>
            </a:pPr>
            <a:endParaRPr lang="fr-FR" sz="3200" dirty="0" smtClean="0">
              <a:solidFill>
                <a:schemeClr val="bg2"/>
              </a:solidFill>
              <a:latin typeface="BNPP Sans Extra Bold" pitchFamily="50" charset="0"/>
            </a:endParaRPr>
          </a:p>
          <a:p>
            <a:pPr marL="0" indent="0" algn="ctr">
              <a:buNone/>
            </a:pPr>
            <a:r>
              <a:rPr lang="fr-FR" sz="3200" dirty="0" smtClean="0">
                <a:solidFill>
                  <a:schemeClr val="bg2"/>
                </a:solidFill>
                <a:latin typeface="BNPP Sans Extra Bold" pitchFamily="50" charset="0"/>
              </a:rPr>
              <a:t>Les références de méthodes</a:t>
            </a:r>
            <a:endParaRPr lang="fr-FR" sz="3200" dirty="0">
              <a:solidFill>
                <a:schemeClr val="bg2"/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53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1"/>
          <p:cNvSpPr txBox="1">
            <a:spLocks/>
          </p:cNvSpPr>
          <p:nvPr/>
        </p:nvSpPr>
        <p:spPr>
          <a:xfrm>
            <a:off x="323528" y="771550"/>
            <a:ext cx="8460000" cy="18722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Grande"/>
              <a:buNone/>
            </a:pPr>
            <a:r>
              <a:rPr lang="fr-FR" sz="28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Mais c’est vrai ça,</a:t>
            </a:r>
          </a:p>
          <a:p>
            <a:pPr marL="0" indent="0" algn="ctr">
              <a:buFont typeface="Lucida Grande"/>
              <a:buNone/>
            </a:pPr>
            <a:r>
              <a:rPr lang="fr-FR" sz="3200" dirty="0" smtClean="0">
                <a:solidFill>
                  <a:schemeClr val="bg2"/>
                </a:solidFill>
                <a:latin typeface="BNPP Sans Extra Bold" pitchFamily="50" charset="0"/>
              </a:rPr>
              <a:t>C’est quoi la programmation fonctionnelle ?</a:t>
            </a:r>
            <a:endParaRPr lang="fr-FR" sz="4000" dirty="0">
              <a:solidFill>
                <a:schemeClr val="bg2"/>
              </a:solidFill>
              <a:latin typeface="BNPP Sans Extra Bold" pitchFamily="50" charset="0"/>
            </a:endParaRPr>
          </a:p>
        </p:txBody>
      </p:sp>
      <p:pic>
        <p:nvPicPr>
          <p:cNvPr id="4098" name="Picture 2" descr="RÃ©sultat de recherche d'images pour &quot;lambda&quot;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424" y="3075806"/>
            <a:ext cx="1872208" cy="187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71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programmation fonctionnelle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22</a:t>
            </a:fld>
            <a:endParaRPr lang="fr-FR" dirty="0"/>
          </a:p>
        </p:txBody>
      </p:sp>
      <p:sp>
        <p:nvSpPr>
          <p:cNvPr id="6" name="Espace réservé du contenu 1"/>
          <p:cNvSpPr txBox="1">
            <a:spLocks/>
          </p:cNvSpPr>
          <p:nvPr/>
        </p:nvSpPr>
        <p:spPr>
          <a:xfrm>
            <a:off x="317808" y="843558"/>
            <a:ext cx="8460000" cy="362021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Définition: </a:t>
            </a:r>
            <a:r>
              <a:rPr lang="fr-FR" sz="1600" dirty="0" smtClean="0">
                <a:latin typeface="BNPP Sans" pitchFamily="50" charset="0"/>
              </a:rPr>
              <a:t>La</a:t>
            </a:r>
            <a:r>
              <a:rPr lang="fr-FR" sz="1600" dirty="0">
                <a:latin typeface="BNPP Sans" pitchFamily="50" charset="0"/>
              </a:rPr>
              <a:t> </a:t>
            </a:r>
            <a:r>
              <a:rPr lang="fr-FR" sz="1600" b="1" dirty="0">
                <a:latin typeface="BNPP Sans" pitchFamily="50" charset="0"/>
              </a:rPr>
              <a:t>programmation fonctionnelle</a:t>
            </a:r>
            <a:r>
              <a:rPr lang="fr-FR" sz="1600" dirty="0">
                <a:latin typeface="BNPP Sans" pitchFamily="50" charset="0"/>
              </a:rPr>
              <a:t> est un </a:t>
            </a:r>
            <a:r>
              <a:rPr lang="fr-FR" sz="1600" b="1" dirty="0">
                <a:solidFill>
                  <a:schemeClr val="bg2"/>
                </a:solidFill>
                <a:latin typeface="BNPP Sans" pitchFamily="50" charset="0"/>
              </a:rPr>
              <a:t>paradigme de programmation</a:t>
            </a:r>
            <a:r>
              <a:rPr lang="fr-FR" sz="1600" dirty="0">
                <a:latin typeface="BNPP Sans" pitchFamily="50" charset="0"/>
              </a:rPr>
              <a:t> de type </a:t>
            </a:r>
            <a:r>
              <a:rPr lang="fr-FR" sz="1600" dirty="0" smtClean="0">
                <a:latin typeface="BNPP Sans" pitchFamily="50" charset="0"/>
              </a:rPr>
              <a:t>déclaratif (vs impératif)</a:t>
            </a:r>
            <a:r>
              <a:rPr lang="fr-FR" sz="1600" dirty="0">
                <a:latin typeface="BNPP Sans" pitchFamily="50" charset="0"/>
              </a:rPr>
              <a:t> qui considère le calcul en tant qu'évaluation de fonctions mathématiques</a:t>
            </a:r>
            <a:r>
              <a:rPr lang="fr-FR" sz="1600" dirty="0" smtClean="0">
                <a:latin typeface="BNPP Sans" pitchFamily="50" charset="0"/>
              </a:rPr>
              <a:t>.</a:t>
            </a:r>
          </a:p>
          <a:p>
            <a:pPr marL="0" indent="0">
              <a:buNone/>
            </a:pPr>
            <a:r>
              <a:rPr lang="fr-FR" sz="1600" dirty="0" smtClean="0">
                <a:latin typeface="BNPP Sans" pitchFamily="50" charset="0"/>
              </a:rPr>
              <a:t/>
            </a:r>
            <a:br>
              <a:rPr lang="fr-FR" sz="1600" dirty="0" smtClean="0">
                <a:latin typeface="BNPP Sans" pitchFamily="50" charset="0"/>
              </a:rPr>
            </a:b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BNPP Sans" pitchFamily="50" charset="0"/>
              </a:rPr>
              <a:t>La programmation fonctionnelle se base sur l’application de fonction et non pas sur les changements </a:t>
            </a:r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BNPP Sans" pitchFamily="50" charset="0"/>
              </a:rPr>
              <a:t>d’état</a:t>
            </a:r>
          </a:p>
          <a:p>
            <a:pPr marL="0" indent="0">
              <a:buNone/>
            </a:pPr>
            <a:endParaRPr lang="fr-FR" sz="1600" dirty="0" smtClean="0">
              <a:solidFill>
                <a:schemeClr val="bg1">
                  <a:lumMod val="50000"/>
                </a:schemeClr>
              </a:solidFill>
              <a:latin typeface="BNPP Sans" pitchFamily="50" charset="0"/>
            </a:endParaRPr>
          </a:p>
          <a:p>
            <a:pPr marL="0" indent="0">
              <a:buNone/>
            </a:pPr>
            <a:endParaRPr lang="fr-FR" sz="1600" dirty="0">
              <a:solidFill>
                <a:schemeClr val="bg1">
                  <a:lumMod val="50000"/>
                </a:schemeClr>
              </a:solidFill>
              <a:latin typeface="BNPP Sans" pitchFamily="50" charset="0"/>
            </a:endParaRPr>
          </a:p>
          <a:p>
            <a:pPr marL="0" indent="0">
              <a:buNone/>
            </a:pPr>
            <a:r>
              <a:rPr lang="fr-FR" sz="1600" dirty="0">
                <a:latin typeface="BNPP Sans" pitchFamily="50" charset="0"/>
              </a:rPr>
              <a:t>Le paradigme fonctionnel n'utilise pas de machine à </a:t>
            </a:r>
            <a:r>
              <a:rPr lang="fr-FR" sz="1600" dirty="0" smtClean="0">
                <a:latin typeface="BNPP Sans" pitchFamily="50" charset="0"/>
              </a:rPr>
              <a:t>états</a:t>
            </a:r>
            <a:br>
              <a:rPr lang="fr-FR" sz="1600" dirty="0" smtClean="0">
                <a:latin typeface="BNPP Sans" pitchFamily="50" charset="0"/>
              </a:rPr>
            </a:br>
            <a:r>
              <a:rPr lang="fr-FR" sz="1600" dirty="0" smtClean="0">
                <a:latin typeface="BNPP Sans" pitchFamily="50" charset="0"/>
              </a:rPr>
              <a:t>pour </a:t>
            </a:r>
            <a:r>
              <a:rPr lang="fr-FR" sz="1600" dirty="0">
                <a:latin typeface="BNPP Sans" pitchFamily="50" charset="0"/>
              </a:rPr>
              <a:t>décrire un programme, mais un emboîtement de </a:t>
            </a:r>
            <a:r>
              <a:rPr lang="fr-FR" sz="1600" dirty="0" smtClean="0">
                <a:latin typeface="BNPP Sans" pitchFamily="50" charset="0"/>
              </a:rPr>
              <a:t>fonctions</a:t>
            </a:r>
            <a:br>
              <a:rPr lang="fr-FR" sz="1600" dirty="0" smtClean="0">
                <a:latin typeface="BNPP Sans" pitchFamily="50" charset="0"/>
              </a:rPr>
            </a:br>
            <a:r>
              <a:rPr lang="fr-FR" sz="1600" dirty="0" smtClean="0">
                <a:latin typeface="BNPP Sans" pitchFamily="50" charset="0"/>
              </a:rPr>
              <a:t>qui </a:t>
            </a:r>
            <a:r>
              <a:rPr lang="fr-FR" sz="1600" dirty="0">
                <a:latin typeface="BNPP Sans" pitchFamily="50" charset="0"/>
              </a:rPr>
              <a:t>agissent comme des « boîtes noires » que l'on peut </a:t>
            </a:r>
            <a:r>
              <a:rPr lang="fr-FR" sz="1600" dirty="0" smtClean="0">
                <a:latin typeface="BNPP Sans" pitchFamily="50" charset="0"/>
              </a:rPr>
              <a:t>imbriquer</a:t>
            </a:r>
            <a:br>
              <a:rPr lang="fr-FR" sz="1600" dirty="0" smtClean="0">
                <a:latin typeface="BNPP Sans" pitchFamily="50" charset="0"/>
              </a:rPr>
            </a:br>
            <a:r>
              <a:rPr lang="fr-FR" sz="1600" dirty="0" smtClean="0">
                <a:latin typeface="BNPP Sans" pitchFamily="50" charset="0"/>
              </a:rPr>
              <a:t>les </a:t>
            </a:r>
            <a:r>
              <a:rPr lang="fr-FR" sz="1600" dirty="0">
                <a:latin typeface="BNPP Sans" pitchFamily="50" charset="0"/>
              </a:rPr>
              <a:t>unes dans les autres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BNPP Sans" pitchFamily="50" charset="0"/>
            </a:endParaRPr>
          </a:p>
          <a:p>
            <a:pPr marL="0" indent="0">
              <a:buNone/>
            </a:pPr>
            <a:endParaRPr lang="fr-FR" sz="1600" dirty="0">
              <a:solidFill>
                <a:schemeClr val="bg1">
                  <a:lumMod val="50000"/>
                </a:schemeClr>
              </a:solidFill>
              <a:latin typeface="BNPP Sans" pitchFamily="50" charset="0"/>
            </a:endParaRPr>
          </a:p>
          <a:p>
            <a:pPr marL="0" indent="0">
              <a:buNone/>
            </a:pPr>
            <a:endParaRPr lang="fr-FR" sz="1600" dirty="0">
              <a:solidFill>
                <a:schemeClr val="bg1">
                  <a:lumMod val="50000"/>
                </a:schemeClr>
              </a:solidFill>
              <a:latin typeface="BNPP Sans" pitchFamily="50" charset="0"/>
            </a:endParaRPr>
          </a:p>
        </p:txBody>
      </p:sp>
      <p:pic>
        <p:nvPicPr>
          <p:cNvPr id="5122" name="Picture 2" descr="RÃ©sultat de recherche d'images pour &quot;programmation fonctionnelle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516" y="2663572"/>
            <a:ext cx="2181012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26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programmation fonctionnelle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23</a:t>
            </a:fld>
            <a:endParaRPr lang="fr-FR" dirty="0"/>
          </a:p>
        </p:txBody>
      </p:sp>
      <p:sp>
        <p:nvSpPr>
          <p:cNvPr id="6" name="Espace réservé du contenu 1"/>
          <p:cNvSpPr txBox="1">
            <a:spLocks/>
          </p:cNvSpPr>
          <p:nvPr/>
        </p:nvSpPr>
        <p:spPr>
          <a:xfrm>
            <a:off x="317808" y="843558"/>
            <a:ext cx="8460000" cy="362021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20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fr-FR" sz="2000" dirty="0" smtClean="0">
                <a:solidFill>
                  <a:schemeClr val="bg2"/>
                </a:solidFill>
                <a:latin typeface="BNPP Sans Extra Bold" pitchFamily="50" charset="0"/>
              </a:rPr>
              <a:t>Fonctions pures </a:t>
            </a: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= fonction sans effets de bord, sans état = </a:t>
            </a:r>
            <a:r>
              <a:rPr lang="fr-FR" sz="2000" dirty="0" err="1" smtClean="0">
                <a:solidFill>
                  <a:schemeClr val="bg2"/>
                </a:solidFill>
                <a:latin typeface="BNPP Sans Extra Bold" pitchFamily="50" charset="0"/>
              </a:rPr>
              <a:t>immutability</a:t>
            </a:r>
            <a:endParaRPr lang="fr-FR" sz="2000" dirty="0" smtClean="0">
              <a:solidFill>
                <a:schemeClr val="bg2"/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endParaRPr lang="fr-FR" sz="2000" dirty="0" smtClean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endParaRPr lang="fr-FR" sz="20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fr-FR" sz="2000" dirty="0" smtClean="0">
                <a:solidFill>
                  <a:schemeClr val="bg2"/>
                </a:solidFill>
                <a:latin typeface="BNPP Sans Extra Bold" pitchFamily="50" charset="0"/>
              </a:rPr>
              <a:t>Transparence référentielle =  </a:t>
            </a: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le résultat d’une exécution ne change pas si on remplace une expression par une autre expression de valeur égale</a:t>
            </a:r>
          </a:p>
          <a:p>
            <a:pPr marL="0" indent="0">
              <a:buNone/>
            </a:pPr>
            <a:endParaRPr lang="fr-FR" sz="2000" dirty="0" smtClean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endParaRPr lang="fr-FR" sz="2000" dirty="0" smtClean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fr-FR" sz="2000" dirty="0" err="1" smtClean="0">
                <a:solidFill>
                  <a:schemeClr val="bg2"/>
                </a:solidFill>
                <a:latin typeface="BNPP Sans Extra Bold" pitchFamily="50" charset="0"/>
              </a:rPr>
              <a:t>Closure</a:t>
            </a: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= fonction dans une fonction, le scope parent est conservé</a:t>
            </a:r>
          </a:p>
          <a:p>
            <a:pPr marL="0" indent="0">
              <a:buNone/>
            </a:pPr>
            <a:endParaRPr lang="fr-FR" sz="20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1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programmation fonctionnelle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24</a:t>
            </a:fld>
            <a:endParaRPr lang="fr-FR" dirty="0"/>
          </a:p>
        </p:txBody>
      </p:sp>
      <p:sp>
        <p:nvSpPr>
          <p:cNvPr id="6" name="Espace réservé du contenu 1"/>
          <p:cNvSpPr txBox="1">
            <a:spLocks/>
          </p:cNvSpPr>
          <p:nvPr/>
        </p:nvSpPr>
        <p:spPr>
          <a:xfrm>
            <a:off x="317808" y="843558"/>
            <a:ext cx="8460000" cy="362021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Exemple de transparence référentielle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17808" y="3435846"/>
            <a:ext cx="4802425" cy="10772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E3CEAB"/>
                </a:solidFill>
                <a:effectLst/>
                <a:latin typeface="Courier New" pitchFamily="49" charset="0"/>
                <a:cs typeface="Courier New" pitchFamily="49" charset="0"/>
              </a:rPr>
              <a:t/>
            </a:r>
            <a:b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E3CEAB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E3CEAB"/>
                </a:solidFill>
                <a:effectLst/>
                <a:latin typeface="Courier New" pitchFamily="49" charset="0"/>
                <a:cs typeface="Courier New" pitchFamily="49" charset="0"/>
              </a:rPr>
              <a:t>public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E3CEAB"/>
                </a:solidFill>
                <a:effectLst/>
                <a:latin typeface="Courier New" pitchFamily="49" charset="0"/>
                <a:cs typeface="Courier New" pitchFamily="49" charset="0"/>
              </a:rPr>
              <a:t>class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EFEF8F"/>
                </a:solidFill>
                <a:effectLst/>
                <a:latin typeface="Courier New" pitchFamily="49" charset="0"/>
                <a:cs typeface="Courier New" pitchFamily="49" charset="0"/>
              </a:rPr>
              <a:t>FooG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 {</a:t>
            </a:r>
          </a:p>
          <a:p>
            <a:pPr marL="0" marR="0" lvl="0" indent="0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E3CEAB"/>
                </a:solidFill>
                <a:effectLst/>
                <a:latin typeface="Courier New" pitchFamily="49" charset="0"/>
                <a:cs typeface="Courier New" pitchFamily="49" charset="0"/>
              </a:rPr>
              <a:t>public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E3CEAB"/>
                </a:solidFill>
                <a:effectLst/>
                <a:latin typeface="Courier New" pitchFamily="49" charset="0"/>
                <a:cs typeface="Courier New" pitchFamily="49" charset="0"/>
              </a:rPr>
              <a:t>int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sumWith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(List 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myList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E3CEAB"/>
                </a:solidFill>
                <a:effectLst/>
                <a:latin typeface="Courier New" pitchFamily="49" charset="0"/>
                <a:cs typeface="Courier New" pitchFamily="49" charset="0"/>
              </a:rPr>
              <a:t>int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 a) {</a:t>
            </a:r>
          </a:p>
          <a:p>
            <a:pPr marL="0" marR="0" lvl="0" indent="0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E3CEAB"/>
                </a:solidFill>
                <a:effectLst/>
                <a:latin typeface="Courier New" pitchFamily="49" charset="0"/>
                <a:cs typeface="Courier New" pitchFamily="49" charset="0"/>
              </a:rPr>
              <a:t>int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sum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8CD0D3"/>
                </a:solidFill>
                <a:effectLst/>
                <a:latin typeface="Courier New" pitchFamily="49" charset="0"/>
                <a:cs typeface="Courier New" pitchFamily="49" charset="0"/>
              </a:rPr>
              <a:t>0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marR="0" lvl="0" indent="0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E3CEAB"/>
                </a:solidFill>
                <a:effectLst/>
                <a:latin typeface="Courier New" pitchFamily="49" charset="0"/>
                <a:cs typeface="Courier New" pitchFamily="49" charset="0"/>
              </a:rPr>
              <a:t>for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Integer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 i : 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myList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) 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sum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 += i;</a:t>
            </a:r>
          </a:p>
          <a:p>
            <a:pPr marL="0" marR="0" lvl="0" indent="0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E3CEAB"/>
                </a:solidFill>
                <a:effectLst/>
                <a:latin typeface="Courier New" pitchFamily="49" charset="0"/>
                <a:cs typeface="Courier New" pitchFamily="49" charset="0"/>
              </a:rPr>
              <a:t>return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sum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 + a;</a:t>
            </a:r>
          </a:p>
          <a:p>
            <a:pPr marL="0" marR="0" lvl="0" indent="0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 } }</a:t>
            </a:r>
            <a:endParaRPr kumimoji="0" lang="fr-FR" alt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17808" y="1217354"/>
            <a:ext cx="4547808" cy="215443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E3CEAB"/>
                </a:solidFill>
                <a:effectLst/>
                <a:latin typeface="Courier New" pitchFamily="49" charset="0"/>
                <a:cs typeface="Courier New" pitchFamily="49" charset="0"/>
              </a:rPr>
              <a:t/>
            </a:r>
            <a:b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E3CEAB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E3CEAB"/>
                </a:solidFill>
                <a:effectLst/>
                <a:latin typeface="Courier New" pitchFamily="49" charset="0"/>
                <a:cs typeface="Courier New" pitchFamily="49" charset="0"/>
              </a:rPr>
              <a:t>class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EFEF8F"/>
                </a:solidFill>
                <a:effectLst/>
                <a:latin typeface="Courier New" pitchFamily="49" charset="0"/>
                <a:cs typeface="Courier New" pitchFamily="49" charset="0"/>
              </a:rPr>
              <a:t>Foo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 {</a:t>
            </a:r>
          </a:p>
          <a:p>
            <a:pPr marL="0" marR="0" lvl="0" indent="0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E3CEAB"/>
                </a:solidFill>
                <a:effectLst/>
                <a:latin typeface="Courier New" pitchFamily="49" charset="0"/>
                <a:cs typeface="Courier New" pitchFamily="49" charset="0"/>
              </a:rPr>
              <a:t>private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 List 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myList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E3CEAB"/>
                </a:solidFill>
                <a:effectLst/>
                <a:latin typeface="Courier New" pitchFamily="49" charset="0"/>
                <a:cs typeface="Courier New" pitchFamily="49" charset="0"/>
              </a:rPr>
              <a:t>new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ArrayList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marL="0" marR="0" lvl="0" indent="0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E3CEAB"/>
                </a:solidFill>
                <a:effectLst/>
                <a:latin typeface="Courier New" pitchFamily="49" charset="0"/>
                <a:cs typeface="Courier New" pitchFamily="49" charset="0"/>
              </a:rPr>
              <a:t>public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Foo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() { </a:t>
            </a:r>
          </a:p>
          <a:p>
            <a:pPr marL="0" marR="0" lvl="0" indent="0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myList.add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8CD0D3"/>
                </a:solidFill>
                <a:effectLst/>
                <a:latin typeface="Courier New" pitchFamily="49" charset="0"/>
                <a:cs typeface="Courier New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marR="0" lvl="0" indent="0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myList.add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8CD0D3"/>
                </a:solidFill>
                <a:effectLst/>
                <a:latin typeface="Courier New" pitchFamily="49" charset="0"/>
                <a:cs typeface="Courier New" pitchFamily="49" charset="0"/>
              </a:rPr>
              <a:t>3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marR="0" lvl="0" indent="0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 }</a:t>
            </a:r>
          </a:p>
          <a:p>
            <a:pPr marL="0" marR="0" lvl="0" indent="0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E3CEAB"/>
                </a:solidFill>
                <a:effectLst/>
                <a:latin typeface="Courier New" pitchFamily="49" charset="0"/>
                <a:cs typeface="Courier New" pitchFamily="49" charset="0"/>
              </a:rPr>
              <a:t>public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E3CEAB"/>
                </a:solidFill>
                <a:effectLst/>
                <a:latin typeface="Courier New" pitchFamily="49" charset="0"/>
                <a:cs typeface="Courier New" pitchFamily="49" charset="0"/>
              </a:rPr>
              <a:t>int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sumWith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E3CEAB"/>
                </a:solidFill>
                <a:effectLst/>
                <a:latin typeface="Courier New" pitchFamily="49" charset="0"/>
                <a:cs typeface="Courier New" pitchFamily="49" charset="0"/>
              </a:rPr>
              <a:t>int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 a) {</a:t>
            </a:r>
          </a:p>
          <a:p>
            <a:pPr marL="0" marR="0" lvl="0" indent="0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E3CEAB"/>
                </a:solidFill>
                <a:effectLst/>
                <a:latin typeface="Courier New" pitchFamily="49" charset="0"/>
                <a:cs typeface="Courier New" pitchFamily="49" charset="0"/>
              </a:rPr>
              <a:t>int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sum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8CD0D3"/>
                </a:solidFill>
                <a:effectLst/>
                <a:latin typeface="Courier New" pitchFamily="49" charset="0"/>
                <a:cs typeface="Courier New" pitchFamily="49" charset="0"/>
              </a:rPr>
              <a:t>0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marR="0" lvl="0" indent="0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myList.add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(a);</a:t>
            </a:r>
          </a:p>
          <a:p>
            <a:pPr marL="0" marR="0" lvl="0" indent="0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E3CEAB"/>
                </a:solidFill>
                <a:effectLst/>
                <a:latin typeface="Courier New" pitchFamily="49" charset="0"/>
                <a:cs typeface="Courier New" pitchFamily="49" charset="0"/>
              </a:rPr>
              <a:t>for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Integer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 i : 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myList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) 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sum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 += i;</a:t>
            </a:r>
          </a:p>
          <a:p>
            <a:pPr marL="0" marR="0" lvl="0" indent="0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E3CEAB"/>
                </a:solidFill>
                <a:effectLst/>
                <a:latin typeface="Courier New" pitchFamily="49" charset="0"/>
                <a:cs typeface="Courier New" pitchFamily="49" charset="0"/>
              </a:rPr>
              <a:t>return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sum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marR="0" lvl="0" indent="0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 }</a:t>
            </a:r>
          </a:p>
          <a:p>
            <a:pPr marL="0" marR="0" lvl="0" indent="0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E3CEAB"/>
                </a:solidFill>
                <a:effectLst/>
                <a:latin typeface="Courier New" pitchFamily="49" charset="0"/>
                <a:cs typeface="Courier New" pitchFamily="49" charset="0"/>
              </a:rPr>
              <a:t>public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 List 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getMyList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() { 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E3CEAB"/>
                </a:solidFill>
                <a:effectLst/>
                <a:latin typeface="Courier New" pitchFamily="49" charset="0"/>
                <a:cs typeface="Courier New" pitchFamily="49" charset="0"/>
              </a:rPr>
              <a:t>return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myList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urier New" pitchFamily="49" charset="0"/>
                <a:cs typeface="Courier New" pitchFamily="49" charset="0"/>
              </a:rPr>
              <a:t>; } }</a:t>
            </a:r>
            <a:endParaRPr kumimoji="0" lang="fr-FR" alt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5141912" y="1234558"/>
            <a:ext cx="2736304" cy="14984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1400" dirty="0">
                <a:solidFill>
                  <a:schemeClr val="accent4"/>
                </a:solidFill>
              </a:rPr>
              <a:t>Résultat si : </a:t>
            </a:r>
            <a:r>
              <a:rPr lang="fr-FR" sz="1400" dirty="0" err="1">
                <a:solidFill>
                  <a:schemeClr val="accent4"/>
                </a:solidFill>
              </a:rPr>
              <a:t>foo.sumWith</a:t>
            </a:r>
            <a:r>
              <a:rPr lang="fr-FR" sz="1400" dirty="0">
                <a:solidFill>
                  <a:schemeClr val="accent4"/>
                </a:solidFill>
              </a:rPr>
              <a:t>(1) ? </a:t>
            </a:r>
          </a:p>
          <a:p>
            <a:r>
              <a:rPr lang="fr-FR" sz="1400" dirty="0">
                <a:solidFill>
                  <a:schemeClr val="accent4"/>
                </a:solidFill>
              </a:rPr>
              <a:t>Résultat si : </a:t>
            </a:r>
          </a:p>
          <a:p>
            <a:r>
              <a:rPr lang="fr-FR" sz="1400" dirty="0" err="1">
                <a:solidFill>
                  <a:schemeClr val="accent4"/>
                </a:solidFill>
              </a:rPr>
              <a:t>foo.getMyList</a:t>
            </a:r>
            <a:r>
              <a:rPr lang="fr-FR" sz="1400" dirty="0">
                <a:solidFill>
                  <a:schemeClr val="accent4"/>
                </a:solidFill>
              </a:rPr>
              <a:t>().</a:t>
            </a:r>
            <a:r>
              <a:rPr lang="fr-FR" sz="1400" dirty="0" err="1">
                <a:solidFill>
                  <a:schemeClr val="accent4"/>
                </a:solidFill>
              </a:rPr>
              <a:t>clear</a:t>
            </a:r>
            <a:r>
              <a:rPr lang="fr-FR" sz="1400" dirty="0">
                <a:solidFill>
                  <a:schemeClr val="accent4"/>
                </a:solidFill>
              </a:rPr>
              <a:t>();</a:t>
            </a:r>
          </a:p>
          <a:p>
            <a:r>
              <a:rPr lang="fr-FR" sz="1400" dirty="0" err="1">
                <a:solidFill>
                  <a:schemeClr val="accent4"/>
                </a:solidFill>
              </a:rPr>
              <a:t>foo.sumWith</a:t>
            </a:r>
            <a:r>
              <a:rPr lang="fr-FR" sz="1400" dirty="0">
                <a:solidFill>
                  <a:schemeClr val="accent4"/>
                </a:solidFill>
              </a:rPr>
              <a:t>(1);</a:t>
            </a:r>
            <a:endParaRPr lang="fr-FR" sz="1400" dirty="0" smtClean="0">
              <a:solidFill>
                <a:schemeClr val="accent4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5292080" y="3435846"/>
            <a:ext cx="3024336" cy="10279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1400" dirty="0">
                <a:solidFill>
                  <a:schemeClr val="accent4"/>
                </a:solidFill>
              </a:rPr>
              <a:t>Pour toute valeur de "</a:t>
            </a:r>
            <a:r>
              <a:rPr lang="fr-FR" sz="1400" dirty="0" err="1">
                <a:solidFill>
                  <a:schemeClr val="accent4"/>
                </a:solidFill>
              </a:rPr>
              <a:t>myList</a:t>
            </a:r>
            <a:r>
              <a:rPr lang="fr-FR" sz="1400" dirty="0">
                <a:solidFill>
                  <a:schemeClr val="accent4"/>
                </a:solidFill>
              </a:rPr>
              <a:t>" et "a" équivalente, chaque appel retournera systématiquement la même somme </a:t>
            </a:r>
            <a:r>
              <a:rPr lang="fr-FR" sz="1400" dirty="0" err="1">
                <a:solidFill>
                  <a:schemeClr val="accent4"/>
                </a:solidFill>
              </a:rPr>
              <a:t>myList</a:t>
            </a:r>
            <a:r>
              <a:rPr lang="fr-FR" sz="1400" dirty="0">
                <a:solidFill>
                  <a:schemeClr val="accent4"/>
                </a:solidFill>
              </a:rPr>
              <a:t> n'est jamais modifiée</a:t>
            </a:r>
            <a:endParaRPr lang="fr-FR" sz="1400" dirty="0" smtClean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7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1"/>
          <p:cNvSpPr txBox="1">
            <a:spLocks/>
          </p:cNvSpPr>
          <p:nvPr/>
        </p:nvSpPr>
        <p:spPr>
          <a:xfrm>
            <a:off x="269992" y="771550"/>
            <a:ext cx="8604016" cy="18722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Grande"/>
              <a:buNone/>
            </a:pPr>
            <a:r>
              <a:rPr lang="fr-FR" sz="32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Pourquoi ? </a:t>
            </a:r>
          </a:p>
          <a:p>
            <a:pPr marL="0" indent="0" algn="ctr">
              <a:buFont typeface="Lucida Grande"/>
              <a:buNone/>
            </a:pPr>
            <a:r>
              <a:rPr lang="fr-FR" sz="32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La programmation impérative c’est bien non ?</a:t>
            </a:r>
            <a:endParaRPr lang="fr-FR" sz="4400" dirty="0">
              <a:solidFill>
                <a:schemeClr val="bg2"/>
              </a:solidFill>
              <a:latin typeface="BNPP Sans Extra Bold" pitchFamily="50" charset="0"/>
            </a:endParaRPr>
          </a:p>
        </p:txBody>
      </p:sp>
      <p:pic>
        <p:nvPicPr>
          <p:cNvPr id="4098" name="Picture 2" descr="RÃ©sultat de recherche d'images pour &quot;lambda&quot;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424" y="3075806"/>
            <a:ext cx="1872208" cy="187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99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1"/>
          <p:cNvSpPr txBox="1">
            <a:spLocks/>
          </p:cNvSpPr>
          <p:nvPr/>
        </p:nvSpPr>
        <p:spPr>
          <a:xfrm>
            <a:off x="317808" y="339502"/>
            <a:ext cx="8460000" cy="468052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6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Fonctions </a:t>
            </a:r>
            <a:r>
              <a:rPr lang="fr-FR" sz="3600" dirty="0">
                <a:solidFill>
                  <a:schemeClr val="bg2"/>
                </a:solidFill>
                <a:latin typeface="BNPP Sans Extra Bold" pitchFamily="50" charset="0"/>
              </a:rPr>
              <a:t>sans effets de bords</a:t>
            </a:r>
          </a:p>
          <a:p>
            <a:pPr marL="0" indent="0">
              <a:buNone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	Multithread plus facile</a:t>
            </a:r>
          </a:p>
          <a:p>
            <a:pPr marL="0" indent="0">
              <a:buNone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	Tests plus facile</a:t>
            </a:r>
          </a:p>
          <a:p>
            <a:pPr marL="0" indent="0">
              <a:buNone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	Compréhension plus facile</a:t>
            </a:r>
            <a:endParaRPr lang="fr-FR" sz="2800" dirty="0">
              <a:solidFill>
                <a:schemeClr val="bg1">
                  <a:lumMod val="50000"/>
                </a:schemeClr>
              </a:solidFill>
              <a:latin typeface="BNPP Sans" pitchFamily="50" charset="0"/>
            </a:endParaRPr>
          </a:p>
          <a:p>
            <a:pPr marL="0" indent="0">
              <a:buNone/>
            </a:pPr>
            <a:endParaRPr lang="fr-FR" sz="24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Fonctions courtes, qui ne font qu’une chose,</a:t>
            </a:r>
          </a:p>
          <a:p>
            <a:pPr marL="0" indent="0">
              <a:buNone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	</a:t>
            </a:r>
            <a:r>
              <a:rPr lang="fr-FR" dirty="0" smtClean="0">
                <a:solidFill>
                  <a:schemeClr val="bg2"/>
                </a:solidFill>
                <a:latin typeface="BNPP Sans Extra Bold" pitchFamily="50" charset="0"/>
              </a:rPr>
              <a:t>Bonne </a:t>
            </a:r>
            <a:r>
              <a:rPr lang="fr-FR" dirty="0" err="1" smtClean="0">
                <a:solidFill>
                  <a:schemeClr val="bg2"/>
                </a:solidFill>
                <a:latin typeface="BNPP Sans Extra Bold" pitchFamily="50" charset="0"/>
              </a:rPr>
              <a:t>separation</a:t>
            </a:r>
            <a:r>
              <a:rPr lang="fr-FR" dirty="0" smtClean="0">
                <a:solidFill>
                  <a:schemeClr val="bg2"/>
                </a:solidFill>
                <a:latin typeface="BNPP Sans Extra Bold" pitchFamily="50" charset="0"/>
              </a:rPr>
              <a:t> of </a:t>
            </a:r>
            <a:r>
              <a:rPr lang="fr-FR" dirty="0" err="1" smtClean="0">
                <a:solidFill>
                  <a:schemeClr val="bg2"/>
                </a:solidFill>
                <a:latin typeface="BNPP Sans Extra Bold" pitchFamily="50" charset="0"/>
              </a:rPr>
              <a:t>concerns</a:t>
            </a:r>
            <a:endParaRPr lang="fr-FR" dirty="0" smtClean="0">
              <a:solidFill>
                <a:schemeClr val="bg2"/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	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Meilleure maintenabilité</a:t>
            </a:r>
          </a:p>
          <a:p>
            <a:pPr marL="0" indent="0">
              <a:buNone/>
            </a:pPr>
            <a:endParaRPr lang="fr-FR" sz="24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Code plus </a:t>
            </a:r>
            <a:r>
              <a:rPr lang="fr-FR" sz="2400" dirty="0" smtClean="0">
                <a:solidFill>
                  <a:schemeClr val="bg2"/>
                </a:solidFill>
                <a:latin typeface="BNPP Sans Extra Bold" pitchFamily="50" charset="0"/>
              </a:rPr>
              <a:t>lisible</a:t>
            </a: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, plus </a:t>
            </a:r>
            <a:r>
              <a:rPr lang="fr-FR" sz="2400" dirty="0" smtClean="0">
                <a:solidFill>
                  <a:schemeClr val="bg2"/>
                </a:solidFill>
                <a:latin typeface="BNPP Sans Extra Bold" pitchFamily="50" charset="0"/>
              </a:rPr>
              <a:t>propre</a:t>
            </a: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, plus </a:t>
            </a:r>
            <a:r>
              <a:rPr lang="fr-FR" sz="2400" dirty="0" smtClean="0">
                <a:solidFill>
                  <a:schemeClr val="bg2"/>
                </a:solidFill>
                <a:latin typeface="BNPP Sans Extra Bold" pitchFamily="50" charset="0"/>
              </a:rPr>
              <a:t>court</a:t>
            </a:r>
          </a:p>
          <a:p>
            <a:pPr marL="0" indent="0">
              <a:buNone/>
            </a:pPr>
            <a:endParaRPr lang="fr-FR" sz="2400" dirty="0" smtClean="0">
              <a:solidFill>
                <a:schemeClr val="bg2"/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Permet 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de passer du comportement à une méthode</a:t>
            </a:r>
          </a:p>
          <a:p>
            <a:pPr marL="0" indent="0">
              <a:buNone/>
            </a:pPr>
            <a:endParaRPr lang="fr-FR" sz="2400" dirty="0" smtClean="0">
              <a:solidFill>
                <a:schemeClr val="bg2"/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endParaRPr lang="fr-FR" sz="24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1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1"/>
          <p:cNvSpPr txBox="1">
            <a:spLocks/>
          </p:cNvSpPr>
          <p:nvPr/>
        </p:nvSpPr>
        <p:spPr>
          <a:xfrm>
            <a:off x="269992" y="771550"/>
            <a:ext cx="8604016" cy="302433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Grande"/>
              <a:buNone/>
            </a:pPr>
            <a:r>
              <a:rPr lang="fr-FR" sz="32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La programmation fonctionnelle en java avec</a:t>
            </a:r>
          </a:p>
          <a:p>
            <a:pPr marL="0" indent="0" algn="ctr">
              <a:buFont typeface="Lucida Grande"/>
              <a:buNone/>
            </a:pPr>
            <a:r>
              <a:rPr lang="fr-FR" sz="32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Les </a:t>
            </a:r>
            <a:r>
              <a:rPr lang="fr-FR" sz="3200" dirty="0" smtClean="0">
                <a:solidFill>
                  <a:schemeClr val="bg2"/>
                </a:solidFill>
                <a:latin typeface="BNPP Sans Extra Bold" pitchFamily="50" charset="0"/>
              </a:rPr>
              <a:t>interfaces fonctionnelles</a:t>
            </a:r>
          </a:p>
          <a:p>
            <a:pPr marL="0" indent="0" algn="ctr">
              <a:buFont typeface="Lucida Grande"/>
              <a:buNone/>
            </a:pPr>
            <a:r>
              <a:rPr lang="fr-FR" sz="32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&amp; </a:t>
            </a:r>
            <a:r>
              <a:rPr lang="fr-FR" sz="3200" dirty="0" smtClean="0">
                <a:solidFill>
                  <a:schemeClr val="bg2"/>
                </a:solidFill>
                <a:latin typeface="BNPP Sans Extra Bold" pitchFamily="50" charset="0"/>
              </a:rPr>
              <a:t>les </a:t>
            </a:r>
            <a:r>
              <a:rPr lang="fr-FR" sz="3200" dirty="0" err="1" smtClean="0">
                <a:solidFill>
                  <a:schemeClr val="bg2"/>
                </a:solidFill>
                <a:latin typeface="BNPP Sans Extra Bold" pitchFamily="50" charset="0"/>
              </a:rPr>
              <a:t>lambdas</a:t>
            </a:r>
            <a:endParaRPr lang="fr-FR" sz="4400" dirty="0">
              <a:solidFill>
                <a:schemeClr val="bg2"/>
              </a:solidFill>
              <a:latin typeface="BNPP Sans Extra Bold" pitchFamily="50" charset="0"/>
            </a:endParaRPr>
          </a:p>
        </p:txBody>
      </p:sp>
      <p:pic>
        <p:nvPicPr>
          <p:cNvPr id="4098" name="Picture 2" descr="RÃ©sultat de recherche d'images pour &quot;lambda&quot;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424" y="3075806"/>
            <a:ext cx="1872208" cy="187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89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interfaces fonctionnelles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28</a:t>
            </a:fld>
            <a:endParaRPr lang="fr-FR" dirty="0"/>
          </a:p>
        </p:txBody>
      </p:sp>
      <p:sp>
        <p:nvSpPr>
          <p:cNvPr id="8" name="Espace réservé du contenu 1"/>
          <p:cNvSpPr txBox="1">
            <a:spLocks/>
          </p:cNvSpPr>
          <p:nvPr/>
        </p:nvSpPr>
        <p:spPr>
          <a:xfrm>
            <a:off x="323528" y="771550"/>
            <a:ext cx="8460000" cy="36004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Définition:</a:t>
            </a:r>
            <a:br>
              <a:rPr lang="fr-FR" sz="20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</a:b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Condensed" pitchFamily="50" charset="0"/>
              </a:rPr>
              <a:t>Une interface fonctionnelle, c’est une interface avec une </a:t>
            </a:r>
            <a:r>
              <a:rPr lang="fr-FR" sz="2400" b="1" dirty="0" smtClean="0">
                <a:solidFill>
                  <a:schemeClr val="bg2"/>
                </a:solidFill>
                <a:latin typeface="BNPP Sans Condensed" pitchFamily="50" charset="0"/>
              </a:rPr>
              <a:t>seule méthode abstraite. </a:t>
            </a:r>
          </a:p>
          <a:p>
            <a:pPr marL="0" indent="0">
              <a:buNone/>
            </a:pPr>
            <a:endParaRPr lang="fr-FR" sz="2000" dirty="0">
              <a:solidFill>
                <a:schemeClr val="bg2"/>
              </a:solidFill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Un exemple historique ? </a:t>
            </a: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  <a:sym typeface="Wingdings" panose="05000000000000000000" pitchFamily="2" charset="2"/>
              </a:rPr>
              <a:t> </a:t>
            </a:r>
            <a:r>
              <a:rPr lang="fr-FR" sz="2000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  <a:sym typeface="Wingdings" panose="05000000000000000000" pitchFamily="2" charset="2"/>
              </a:rPr>
              <a:t>Runnable</a:t>
            </a:r>
            <a:endParaRPr lang="fr-FR" sz="2000" dirty="0" smtClean="0">
              <a:solidFill>
                <a:schemeClr val="bg1">
                  <a:lumMod val="50000"/>
                </a:schemeClr>
              </a:solidFill>
              <a:latin typeface="BNPP Sans Extra Bold" pitchFamily="50" charset="0"/>
              <a:sym typeface="Wingdings" panose="05000000000000000000" pitchFamily="2" charset="2"/>
            </a:endParaRPr>
          </a:p>
          <a:p>
            <a:pPr marL="0" indent="0">
              <a:buFont typeface="Lucida Grande"/>
              <a:buNone/>
            </a:pPr>
            <a:endParaRPr lang="fr-FR" sz="20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600" dirty="0" smtClean="0">
              <a:solidFill>
                <a:schemeClr val="bg1">
                  <a:lumMod val="50000"/>
                </a:schemeClr>
              </a:solidFill>
              <a:latin typeface="BNPP Sans Extra Bold" pitchFamily="50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  <a:sym typeface="Wingdings" panose="05000000000000000000" pitchFamily="2" charset="2"/>
              </a:rPr>
              <a:t>L’annotation </a:t>
            </a:r>
            <a:r>
              <a:rPr lang="fr-FR" altLang="fr-FR" sz="1600" b="1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fr-FR" altLang="fr-FR" sz="1600" b="1" dirty="0" err="1" smtClean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FunctionalInterface</a:t>
            </a:r>
            <a:r>
              <a:rPr lang="fr-FR" altLang="fr-FR" sz="1600" b="1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  <a:sym typeface="Wingdings" panose="05000000000000000000" pitchFamily="2" charset="2"/>
              </a:rPr>
              <a:t>permet de vérifier à la compilation que l’interface est bien une interface fonctionnelle (en plus de documenter le code !)</a:t>
            </a:r>
          </a:p>
          <a:p>
            <a:pPr marL="0" indent="0">
              <a:buNone/>
            </a:pPr>
            <a:endParaRPr lang="fr-FR" sz="1600" dirty="0" smtClean="0">
              <a:solidFill>
                <a:schemeClr val="bg1">
                  <a:lumMod val="50000"/>
                </a:schemeClr>
              </a:solidFill>
              <a:latin typeface="BNPP Sans Extra Bold" pitchFamily="50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  <a:latin typeface="BNPP Sans" pitchFamily="50" charset="0"/>
                <a:sym typeface="Wingdings" panose="05000000000000000000" pitchFamily="2" charset="2"/>
              </a:rPr>
              <a:t>Une interface fonctionnelle peut contenir </a:t>
            </a: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  <a:latin typeface="BNPP Sans" pitchFamily="50" charset="0"/>
              </a:rPr>
              <a:t>des </a:t>
            </a:r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BNPP Sans" pitchFamily="50" charset="0"/>
              </a:rPr>
              <a:t>méthodes </a:t>
            </a:r>
            <a:r>
              <a:rPr lang="fr-FR" sz="2000" b="1" dirty="0">
                <a:solidFill>
                  <a:schemeClr val="bg2"/>
                </a:solidFill>
                <a:latin typeface="BNPP Sans" pitchFamily="50" charset="0"/>
              </a:rPr>
              <a:t>default</a:t>
            </a:r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BNPP Sans" pitchFamily="50" charset="0"/>
              </a:rPr>
              <a:t> ou </a:t>
            </a:r>
            <a:r>
              <a:rPr lang="fr-FR" sz="2000" b="1" dirty="0" err="1" smtClean="0">
                <a:solidFill>
                  <a:schemeClr val="bg2"/>
                </a:solidFill>
                <a:latin typeface="BNPP Sans" pitchFamily="50" charset="0"/>
              </a:rPr>
              <a:t>static</a:t>
            </a:r>
            <a:r>
              <a:rPr lang="fr-FR" sz="2000" b="1" dirty="0" smtClean="0">
                <a:solidFill>
                  <a:schemeClr val="bg2"/>
                </a:solidFill>
                <a:latin typeface="BNPP Sans" pitchFamily="50" charset="0"/>
              </a:rPr>
              <a:t> </a:t>
            </a:r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  <a:latin typeface="BNPP Sans" pitchFamily="50" charset="0"/>
              </a:rPr>
              <a:t>(donc du code)</a:t>
            </a:r>
            <a:endParaRPr lang="fr-FR" sz="2000" b="1" dirty="0">
              <a:solidFill>
                <a:schemeClr val="bg1">
                  <a:lumMod val="50000"/>
                </a:schemeClr>
              </a:solidFill>
              <a:latin typeface="BNPP Sans" pitchFamily="50" charset="0"/>
            </a:endParaRPr>
          </a:p>
          <a:p>
            <a:pPr marL="0" indent="0">
              <a:buNone/>
            </a:pPr>
            <a:endParaRPr lang="fr-FR" sz="16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600" dirty="0" smtClean="0">
              <a:solidFill>
                <a:schemeClr val="bg1">
                  <a:lumMod val="50000"/>
                </a:schemeClr>
              </a:solidFill>
              <a:latin typeface="BNPP Sans Extra Bold" pitchFamily="50" charset="0"/>
              <a:sym typeface="Wingdings" panose="05000000000000000000" pitchFamily="2" charset="2"/>
            </a:endParaRPr>
          </a:p>
          <a:p>
            <a:pPr marL="0" indent="0">
              <a:buFont typeface="Lucida Grande"/>
              <a:buNone/>
            </a:pPr>
            <a:endParaRPr lang="fr-FR" sz="20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  <a:sym typeface="Wingdings" panose="05000000000000000000" pitchFamily="2" charset="2"/>
            </a:endParaRPr>
          </a:p>
          <a:p>
            <a:pPr marL="0" indent="0">
              <a:buFont typeface="Lucida Grande"/>
              <a:buNone/>
            </a:pPr>
            <a:endParaRPr lang="fr-FR" sz="2000" dirty="0" smtClean="0">
              <a:solidFill>
                <a:schemeClr val="bg1">
                  <a:lumMod val="50000"/>
                </a:schemeClr>
              </a:solidFill>
              <a:latin typeface="BNPP Sans Extra Bold" pitchFamily="50" charset="0"/>
              <a:sym typeface="Wingdings" panose="05000000000000000000" pitchFamily="2" charset="2"/>
            </a:endParaRPr>
          </a:p>
          <a:p>
            <a:pPr marL="0" indent="0">
              <a:buFont typeface="Lucida Grande"/>
              <a:buNone/>
            </a:pPr>
            <a:endParaRPr lang="fr-FR" sz="28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932040" y="1576547"/>
            <a:ext cx="4104456" cy="954107"/>
          </a:xfrm>
          <a:prstGeom prst="rect">
            <a:avLst/>
          </a:prstGeom>
          <a:solidFill>
            <a:srgbClr val="FFFFFF"/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itchFamily="49" charset="0"/>
                <a:cs typeface="Courier New" pitchFamily="49" charset="0"/>
              </a:rPr>
              <a:t>@</a:t>
            </a:r>
            <a:r>
              <a:rPr kumimoji="0" lang="fr-FR" altLang="fr-FR" sz="1400" b="1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urier New" pitchFamily="49" charset="0"/>
                <a:cs typeface="Courier New" pitchFamily="49" charset="0"/>
              </a:rPr>
              <a:t>FunctionalInterface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itchFamily="49" charset="0"/>
                <a:cs typeface="Courier New" pitchFamily="49" charset="0"/>
              </a:rPr>
              <a:t/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public interface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Runnable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{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	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public abstract </a:t>
            </a:r>
            <a:r>
              <a:rPr kumimoji="0" lang="fr-FR" altLang="fr-FR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void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run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();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}</a:t>
            </a:r>
            <a:endParaRPr kumimoji="0" lang="fr-FR" altLang="fr-FR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30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interfaces fonctionnelles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29</a:t>
            </a:fld>
            <a:endParaRPr lang="fr-FR" dirty="0"/>
          </a:p>
        </p:txBody>
      </p:sp>
      <p:pic>
        <p:nvPicPr>
          <p:cNvPr id="1027" name="Picture 3" descr="RÃ©sultat de recherche d'images pour &quot;lolcat surprised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" b="20262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51520" y="4155926"/>
            <a:ext cx="8784976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4400" b="1" cap="none" spc="0" dirty="0" smtClean="0">
                <a:ln w="28575">
                  <a:solidFill>
                    <a:srgbClr val="000000"/>
                  </a:solidFill>
                  <a:prstDash val="solid"/>
                  <a:miter lim="800000"/>
                </a:ln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BNPP Sans Extra Bold" pitchFamily="50" charset="0"/>
              </a:rPr>
              <a:t>DU CODE DANS UNE INTERFACE ??</a:t>
            </a:r>
            <a:endParaRPr lang="fr-FR" sz="4400" b="1" cap="none" spc="0" dirty="0">
              <a:ln w="28575">
                <a:solidFill>
                  <a:srgbClr val="000000"/>
                </a:solidFill>
                <a:prstDash val="solid"/>
                <a:miter lim="800000"/>
              </a:ln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51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cteur droit 31"/>
          <p:cNvCxnSpPr/>
          <p:nvPr/>
        </p:nvCxnSpPr>
        <p:spPr>
          <a:xfrm>
            <a:off x="6351701" y="2074570"/>
            <a:ext cx="0" cy="2017104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3" name="Connecteur droit 52"/>
          <p:cNvCxnSpPr/>
          <p:nvPr/>
        </p:nvCxnSpPr>
        <p:spPr>
          <a:xfrm>
            <a:off x="4071134" y="2074570"/>
            <a:ext cx="0" cy="2017104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4" name="Connecteur droit 53"/>
          <p:cNvCxnSpPr/>
          <p:nvPr/>
        </p:nvCxnSpPr>
        <p:spPr>
          <a:xfrm>
            <a:off x="5295270" y="2074570"/>
            <a:ext cx="0" cy="2017104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0" name="Connecteur droit 49"/>
          <p:cNvCxnSpPr/>
          <p:nvPr/>
        </p:nvCxnSpPr>
        <p:spPr>
          <a:xfrm>
            <a:off x="2771800" y="2881662"/>
            <a:ext cx="0" cy="12100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cteur droit 45"/>
          <p:cNvCxnSpPr/>
          <p:nvPr/>
        </p:nvCxnSpPr>
        <p:spPr>
          <a:xfrm>
            <a:off x="1835696" y="2881662"/>
            <a:ext cx="0" cy="12100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Connecteur droit 40"/>
          <p:cNvCxnSpPr/>
          <p:nvPr/>
        </p:nvCxnSpPr>
        <p:spPr>
          <a:xfrm>
            <a:off x="4067944" y="2074570"/>
            <a:ext cx="0" cy="2017104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7" name="Connecteur droit 36"/>
          <p:cNvCxnSpPr/>
          <p:nvPr/>
        </p:nvCxnSpPr>
        <p:spPr>
          <a:xfrm>
            <a:off x="5292080" y="2074570"/>
            <a:ext cx="0" cy="2017104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7461293" y="1671650"/>
            <a:ext cx="0" cy="24200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/>
          <p:cNvCxnSpPr>
            <a:stCxn id="18" idx="0"/>
          </p:cNvCxnSpPr>
          <p:nvPr/>
        </p:nvCxnSpPr>
        <p:spPr>
          <a:xfrm>
            <a:off x="8316416" y="915566"/>
            <a:ext cx="8973" cy="317610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589615" y="2823558"/>
            <a:ext cx="8973" cy="11883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3</a:t>
            </a:fld>
            <a:endParaRPr lang="fr-FR" dirty="0"/>
          </a:p>
        </p:txBody>
      </p:sp>
      <p:sp>
        <p:nvSpPr>
          <p:cNvPr id="7" name="Flèche droite 6"/>
          <p:cNvSpPr/>
          <p:nvPr/>
        </p:nvSpPr>
        <p:spPr>
          <a:xfrm>
            <a:off x="323528" y="3867894"/>
            <a:ext cx="8424936" cy="432048"/>
          </a:xfrm>
          <a:prstGeom prst="right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11" name="Hexagone 10"/>
          <p:cNvSpPr/>
          <p:nvPr/>
        </p:nvSpPr>
        <p:spPr>
          <a:xfrm>
            <a:off x="301583" y="2319502"/>
            <a:ext cx="576064" cy="504056"/>
          </a:xfrm>
          <a:prstGeom prst="hexagon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700" dirty="0" smtClean="0">
              <a:solidFill>
                <a:schemeClr val="tx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229575" y="2355726"/>
            <a:ext cx="720080" cy="5040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400" dirty="0" smtClean="0"/>
              <a:t>JDK</a:t>
            </a:r>
          </a:p>
          <a:p>
            <a:pPr algn="ctr"/>
            <a:r>
              <a:rPr lang="fr-FR" sz="1400" dirty="0" smtClean="0"/>
              <a:t>1.0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61039" y="4298909"/>
            <a:ext cx="576064" cy="1800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400" dirty="0" smtClean="0">
                <a:solidFill>
                  <a:schemeClr val="bg1">
                    <a:lumMod val="50000"/>
                  </a:schemeClr>
                </a:solidFill>
                <a:latin typeface="BNPP Sans" pitchFamily="50" charset="0"/>
              </a:rPr>
              <a:t>1996</a:t>
            </a:r>
          </a:p>
        </p:txBody>
      </p:sp>
      <p:sp>
        <p:nvSpPr>
          <p:cNvPr id="17" name="Hexagone 16"/>
          <p:cNvSpPr/>
          <p:nvPr/>
        </p:nvSpPr>
        <p:spPr>
          <a:xfrm>
            <a:off x="8028384" y="879342"/>
            <a:ext cx="576064" cy="504056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700" dirty="0" smtClean="0">
              <a:solidFill>
                <a:schemeClr val="tx1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7956376" y="915566"/>
            <a:ext cx="720080" cy="5040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400" dirty="0" smtClean="0">
                <a:solidFill>
                  <a:schemeClr val="bg1">
                    <a:lumMod val="50000"/>
                  </a:schemeClr>
                </a:solidFill>
              </a:rPr>
              <a:t>JSE</a:t>
            </a:r>
          </a:p>
          <a:p>
            <a:pPr algn="ctr"/>
            <a:r>
              <a:rPr lang="fr-FR" sz="1400" dirty="0" smtClean="0">
                <a:solidFill>
                  <a:schemeClr val="bg1">
                    <a:lumMod val="50000"/>
                  </a:schemeClr>
                </a:solidFill>
              </a:rPr>
              <a:t>11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7596336" y="4298909"/>
            <a:ext cx="576064" cy="1800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400" dirty="0" smtClean="0">
                <a:solidFill>
                  <a:schemeClr val="bg1">
                    <a:lumMod val="50000"/>
                  </a:schemeClr>
                </a:solidFill>
                <a:latin typeface="BNPP Sans" pitchFamily="50" charset="0"/>
              </a:rPr>
              <a:t>2018</a:t>
            </a:r>
          </a:p>
        </p:txBody>
      </p:sp>
      <p:sp>
        <p:nvSpPr>
          <p:cNvPr id="25" name="Hexagone 24"/>
          <p:cNvSpPr/>
          <p:nvPr/>
        </p:nvSpPr>
        <p:spPr>
          <a:xfrm>
            <a:off x="7164288" y="1383398"/>
            <a:ext cx="576064" cy="504056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700" dirty="0" smtClean="0">
              <a:solidFill>
                <a:schemeClr val="tx1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7092280" y="1419622"/>
            <a:ext cx="720080" cy="5040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400" dirty="0" smtClean="0">
                <a:solidFill>
                  <a:schemeClr val="bg1">
                    <a:lumMod val="50000"/>
                  </a:schemeClr>
                </a:solidFill>
              </a:rPr>
              <a:t>JSE</a:t>
            </a:r>
          </a:p>
          <a:p>
            <a:pPr algn="ctr"/>
            <a:r>
              <a:rPr lang="fr-FR" sz="1400" dirty="0" smtClean="0">
                <a:solidFill>
                  <a:schemeClr val="bg1">
                    <a:lumMod val="50000"/>
                  </a:schemeClr>
                </a:solidFill>
              </a:rPr>
              <a:t>10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6156176" y="4298909"/>
            <a:ext cx="576064" cy="1800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400" dirty="0" smtClean="0">
                <a:solidFill>
                  <a:schemeClr val="bg1">
                    <a:lumMod val="50000"/>
                  </a:schemeClr>
                </a:solidFill>
                <a:latin typeface="BNPP Sans" pitchFamily="50" charset="0"/>
              </a:rPr>
              <a:t>2016</a:t>
            </a:r>
          </a:p>
        </p:txBody>
      </p:sp>
      <p:sp>
        <p:nvSpPr>
          <p:cNvPr id="33" name="Hexagone 32"/>
          <p:cNvSpPr/>
          <p:nvPr/>
        </p:nvSpPr>
        <p:spPr>
          <a:xfrm>
            <a:off x="6054696" y="1786318"/>
            <a:ext cx="576064" cy="504056"/>
          </a:xfrm>
          <a:prstGeom prst="hexagon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700" dirty="0" smtClean="0">
              <a:solidFill>
                <a:schemeClr val="tx1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5982688" y="1822542"/>
            <a:ext cx="720080" cy="5040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400" dirty="0" smtClean="0"/>
              <a:t>JSE</a:t>
            </a:r>
          </a:p>
          <a:p>
            <a:pPr algn="ctr"/>
            <a:r>
              <a:rPr lang="fr-FR" sz="1400" dirty="0" smtClean="0"/>
              <a:t>9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5004048" y="4298909"/>
            <a:ext cx="576064" cy="1800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400" dirty="0" smtClean="0">
                <a:solidFill>
                  <a:schemeClr val="bg1">
                    <a:lumMod val="50000"/>
                  </a:schemeClr>
                </a:solidFill>
                <a:latin typeface="BNPP Sans" pitchFamily="50" charset="0"/>
              </a:rPr>
              <a:t>2014</a:t>
            </a:r>
          </a:p>
        </p:txBody>
      </p:sp>
      <p:sp>
        <p:nvSpPr>
          <p:cNvPr id="38" name="Hexagone 37"/>
          <p:cNvSpPr/>
          <p:nvPr/>
        </p:nvSpPr>
        <p:spPr>
          <a:xfrm>
            <a:off x="4995075" y="1786318"/>
            <a:ext cx="576064" cy="504056"/>
          </a:xfrm>
          <a:prstGeom prst="hexagon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700" dirty="0" smtClean="0">
              <a:solidFill>
                <a:schemeClr val="tx1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4923067" y="1822542"/>
            <a:ext cx="720080" cy="5040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400" dirty="0" smtClean="0"/>
              <a:t>JSE</a:t>
            </a:r>
          </a:p>
          <a:p>
            <a:pPr algn="ctr"/>
            <a:r>
              <a:rPr lang="fr-FR" sz="1400" dirty="0"/>
              <a:t>8</a:t>
            </a:r>
            <a:endParaRPr lang="fr-FR" sz="1400" dirty="0" smtClean="0"/>
          </a:p>
        </p:txBody>
      </p:sp>
      <p:sp>
        <p:nvSpPr>
          <p:cNvPr id="40" name="ZoneTexte 39"/>
          <p:cNvSpPr txBox="1"/>
          <p:nvPr/>
        </p:nvSpPr>
        <p:spPr>
          <a:xfrm>
            <a:off x="3779912" y="4298909"/>
            <a:ext cx="576064" cy="1800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400" dirty="0" smtClean="0">
                <a:solidFill>
                  <a:schemeClr val="bg1">
                    <a:lumMod val="50000"/>
                  </a:schemeClr>
                </a:solidFill>
                <a:latin typeface="BNPP Sans" pitchFamily="50" charset="0"/>
              </a:rPr>
              <a:t>2011</a:t>
            </a:r>
          </a:p>
        </p:txBody>
      </p:sp>
      <p:sp>
        <p:nvSpPr>
          <p:cNvPr id="42" name="Hexagone 41"/>
          <p:cNvSpPr/>
          <p:nvPr/>
        </p:nvSpPr>
        <p:spPr>
          <a:xfrm>
            <a:off x="3770939" y="1786318"/>
            <a:ext cx="576064" cy="504056"/>
          </a:xfrm>
          <a:prstGeom prst="hexagon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700" dirty="0" smtClean="0">
              <a:solidFill>
                <a:schemeClr val="tx1"/>
              </a:solidFill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3698931" y="1786318"/>
            <a:ext cx="720080" cy="5040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400" dirty="0" smtClean="0"/>
              <a:t>JSE</a:t>
            </a:r>
          </a:p>
          <a:p>
            <a:pPr algn="ctr"/>
            <a:r>
              <a:rPr lang="fr-FR" sz="1400" dirty="0" smtClean="0"/>
              <a:t>7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2483768" y="4298909"/>
            <a:ext cx="576064" cy="1800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400" dirty="0" smtClean="0">
                <a:solidFill>
                  <a:schemeClr val="bg1">
                    <a:lumMod val="50000"/>
                  </a:schemeClr>
                </a:solidFill>
                <a:latin typeface="BNPP Sans" pitchFamily="50" charset="0"/>
              </a:rPr>
              <a:t>2006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1547664" y="4298909"/>
            <a:ext cx="576064" cy="1800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400" dirty="0" smtClean="0">
                <a:solidFill>
                  <a:schemeClr val="bg1">
                    <a:lumMod val="50000"/>
                  </a:schemeClr>
                </a:solidFill>
                <a:latin typeface="BNPP Sans" pitchFamily="50" charset="0"/>
              </a:rPr>
              <a:t>2004</a:t>
            </a:r>
          </a:p>
        </p:txBody>
      </p:sp>
      <p:sp>
        <p:nvSpPr>
          <p:cNvPr id="47" name="Hexagone 46"/>
          <p:cNvSpPr/>
          <p:nvPr/>
        </p:nvSpPr>
        <p:spPr>
          <a:xfrm>
            <a:off x="1538691" y="2391510"/>
            <a:ext cx="576064" cy="504056"/>
          </a:xfrm>
          <a:prstGeom prst="hexagon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700" dirty="0" smtClean="0">
              <a:solidFill>
                <a:schemeClr val="tx1"/>
              </a:solidFill>
            </a:endParaRPr>
          </a:p>
        </p:txBody>
      </p:sp>
      <p:sp>
        <p:nvSpPr>
          <p:cNvPr id="48" name="ZoneTexte 47"/>
          <p:cNvSpPr txBox="1"/>
          <p:nvPr/>
        </p:nvSpPr>
        <p:spPr>
          <a:xfrm>
            <a:off x="1466683" y="2427734"/>
            <a:ext cx="720080" cy="5040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400" dirty="0" smtClean="0"/>
              <a:t>J2SE</a:t>
            </a:r>
          </a:p>
          <a:p>
            <a:pPr algn="ctr"/>
            <a:r>
              <a:rPr lang="fr-FR" sz="1400" dirty="0" smtClean="0"/>
              <a:t>5</a:t>
            </a:r>
          </a:p>
        </p:txBody>
      </p:sp>
      <p:sp>
        <p:nvSpPr>
          <p:cNvPr id="51" name="Hexagone 50"/>
          <p:cNvSpPr/>
          <p:nvPr/>
        </p:nvSpPr>
        <p:spPr>
          <a:xfrm>
            <a:off x="2474795" y="2391510"/>
            <a:ext cx="576064" cy="504056"/>
          </a:xfrm>
          <a:prstGeom prst="hexagon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700" dirty="0" smtClean="0">
              <a:solidFill>
                <a:schemeClr val="tx1"/>
              </a:solidFill>
            </a:endParaRPr>
          </a:p>
        </p:txBody>
      </p:sp>
      <p:sp>
        <p:nvSpPr>
          <p:cNvPr id="52" name="ZoneTexte 51"/>
          <p:cNvSpPr txBox="1"/>
          <p:nvPr/>
        </p:nvSpPr>
        <p:spPr>
          <a:xfrm>
            <a:off x="2402787" y="2427734"/>
            <a:ext cx="720080" cy="5040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400" dirty="0" smtClean="0"/>
              <a:t>JSE</a:t>
            </a:r>
          </a:p>
          <a:p>
            <a:pPr algn="ctr"/>
            <a:r>
              <a:rPr lang="fr-FR" sz="1400" dirty="0" smtClean="0"/>
              <a:t>6</a:t>
            </a:r>
          </a:p>
        </p:txBody>
      </p:sp>
      <p:sp>
        <p:nvSpPr>
          <p:cNvPr id="49" name="Titre 2"/>
          <p:cNvSpPr>
            <a:spLocks noGrp="1"/>
          </p:cNvSpPr>
          <p:nvPr>
            <p:ph type="title"/>
          </p:nvPr>
        </p:nvSpPr>
        <p:spPr>
          <a:xfrm>
            <a:off x="342578" y="86616"/>
            <a:ext cx="8460000" cy="559248"/>
          </a:xfrm>
        </p:spPr>
        <p:txBody>
          <a:bodyPr/>
          <a:lstStyle/>
          <a:p>
            <a:r>
              <a:rPr lang="fr-FR" dirty="0" smtClean="0"/>
              <a:t>Un peu d’histoire</a:t>
            </a:r>
            <a:endParaRPr lang="fr-FR" dirty="0"/>
          </a:p>
        </p:txBody>
      </p:sp>
      <p:pic>
        <p:nvPicPr>
          <p:cNvPr id="34818" name="Picture 2" descr="RÃ©sultat de recherche d'images pour &quot;vous etes ici&quot;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014" y="2427734"/>
            <a:ext cx="1188132" cy="118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03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interfaces fonctionnelles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30</a:t>
            </a:fld>
            <a:endParaRPr lang="fr-FR" dirty="0"/>
          </a:p>
        </p:txBody>
      </p:sp>
      <p:sp>
        <p:nvSpPr>
          <p:cNvPr id="8" name="Espace réservé du contenu 1"/>
          <p:cNvSpPr txBox="1">
            <a:spLocks/>
          </p:cNvSpPr>
          <p:nvPr/>
        </p:nvSpPr>
        <p:spPr>
          <a:xfrm>
            <a:off x="323528" y="771550"/>
            <a:ext cx="8460000" cy="77076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Java 8 apporte les méthodes </a:t>
            </a:r>
            <a:r>
              <a:rPr lang="fr-FR" sz="2000" dirty="0" smtClean="0">
                <a:solidFill>
                  <a:schemeClr val="bg2"/>
                </a:solidFill>
                <a:latin typeface="BNPP Sans Extra Bold" pitchFamily="50" charset="0"/>
              </a:rPr>
              <a:t>default</a:t>
            </a: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dans les interfaces, il s’agit simplement d’implémentation par défaut</a:t>
            </a:r>
            <a:endParaRPr lang="fr-FR" sz="28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323528" y="1544490"/>
            <a:ext cx="5400600" cy="181588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itchFamily="49" charset="0"/>
                <a:cs typeface="Courier New" pitchFamily="49" charset="0"/>
              </a:rPr>
              <a:t>@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urier New" pitchFamily="49" charset="0"/>
                <a:cs typeface="Courier New" pitchFamily="49" charset="0"/>
              </a:rPr>
              <a:t>FunctionalInterface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itchFamily="49" charset="0"/>
                <a:cs typeface="Courier New" pitchFamily="49" charset="0"/>
              </a:rPr>
              <a:t/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public interface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Account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{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/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fr-FR" altLang="fr-FR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int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returns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();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/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default </a:t>
            </a:r>
            <a:r>
              <a:rPr kumimoji="0" lang="fr-FR" altLang="fr-FR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void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printDetails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() {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System.</a:t>
            </a:r>
            <a:r>
              <a:rPr kumimoji="0" lang="fr-FR" altLang="fr-FR" sz="14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out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.println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"Default </a:t>
            </a:r>
            <a:r>
              <a:rPr kumimoji="0" lang="fr-FR" altLang="fr-FR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Methods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}}</a:t>
            </a:r>
            <a:endParaRPr kumimoji="0" lang="fr-FR" altLang="fr-FR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Espace réservé du contenu 1"/>
          <p:cNvSpPr txBox="1">
            <a:spLocks/>
          </p:cNvSpPr>
          <p:nvPr/>
        </p:nvSpPr>
        <p:spPr>
          <a:xfrm>
            <a:off x="323528" y="3435846"/>
            <a:ext cx="8460000" cy="122413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Mais pourquoi ?</a:t>
            </a:r>
          </a:p>
          <a:p>
            <a:pPr marL="0" indent="0">
              <a:buNone/>
            </a:pPr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BNPP Sans" pitchFamily="50" charset="0"/>
              </a:rPr>
              <a:t>Les méthodes default permettent de mettre à jour une API (avec beaucoup d’implémentations existantes, les collections par exemple) sans « casser » toutes les implémentations, on peut ajouter une nouvelle fonctionnalités sans impacts.</a:t>
            </a:r>
            <a:endParaRPr lang="fr-FR" sz="2000" dirty="0">
              <a:solidFill>
                <a:schemeClr val="bg1">
                  <a:lumMod val="50000"/>
                </a:schemeClr>
              </a:solidFill>
              <a:latin typeface="BNPP Sans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61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interfaces fonctionnelles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31</a:t>
            </a:fld>
            <a:endParaRPr lang="fr-FR" dirty="0"/>
          </a:p>
        </p:txBody>
      </p:sp>
      <p:sp>
        <p:nvSpPr>
          <p:cNvPr id="8" name="Espace réservé du contenu 1"/>
          <p:cNvSpPr txBox="1">
            <a:spLocks/>
          </p:cNvSpPr>
          <p:nvPr/>
        </p:nvSpPr>
        <p:spPr>
          <a:xfrm>
            <a:off x="323528" y="915566"/>
            <a:ext cx="8460000" cy="38538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Des méthodes </a:t>
            </a:r>
            <a:r>
              <a:rPr lang="fr-FR" sz="2000" dirty="0" err="1" smtClean="0">
                <a:solidFill>
                  <a:schemeClr val="bg2"/>
                </a:solidFill>
                <a:latin typeface="BNPP Sans Extra Bold" pitchFamily="50" charset="0"/>
              </a:rPr>
              <a:t>static</a:t>
            </a:r>
            <a:r>
              <a:rPr lang="fr-FR" sz="2000" dirty="0" smtClean="0">
                <a:solidFill>
                  <a:schemeClr val="bg2"/>
                </a:solidFill>
                <a:latin typeface="BNPP Sans Extra Bold" pitchFamily="50" charset="0"/>
              </a:rPr>
              <a:t> </a:t>
            </a: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peuvent aussi être ajoutées aux interfaces</a:t>
            </a:r>
            <a:endParaRPr lang="fr-FR" sz="28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23528" y="1403360"/>
            <a:ext cx="5050824" cy="160043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itchFamily="49" charset="0"/>
                <a:cs typeface="Courier New" pitchFamily="49" charset="0"/>
              </a:rPr>
              <a:t>@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urier New" pitchFamily="49" charset="0"/>
                <a:cs typeface="Courier New" pitchFamily="49" charset="0"/>
              </a:rPr>
              <a:t>FunctionalInterface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itchFamily="49" charset="0"/>
                <a:cs typeface="Courier New" pitchFamily="49" charset="0"/>
              </a:rPr>
              <a:t/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public interface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Account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{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/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public </a:t>
            </a:r>
            <a:r>
              <a:rPr kumimoji="0" lang="fr-FR" altLang="fr-FR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static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void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method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() {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System.</a:t>
            </a:r>
            <a:r>
              <a:rPr kumimoji="0" lang="fr-FR" altLang="fr-FR" sz="14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out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.println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"hello world"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}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}</a:t>
            </a:r>
            <a:endParaRPr kumimoji="0" lang="fr-FR" altLang="fr-FR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3528" y="3147814"/>
            <a:ext cx="84249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  <a:sym typeface="Wingdings" panose="05000000000000000000" pitchFamily="2" charset="2"/>
              </a:rPr>
              <a:t>Note:</a:t>
            </a:r>
          </a:p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BNPP Sans" pitchFamily="50" charset="0"/>
                <a:sym typeface="Wingdings" panose="05000000000000000000" pitchFamily="2" charset="2"/>
              </a:rPr>
              <a:t>L’annotation </a:t>
            </a:r>
            <a:r>
              <a:rPr lang="fr-FR" altLang="fr-FR" sz="1600" b="1" dirty="0">
                <a:solidFill>
                  <a:srgbClr val="808000"/>
                </a:solidFill>
                <a:latin typeface="BNPP Sans" pitchFamily="50" charset="0"/>
                <a:cs typeface="Courier New" pitchFamily="49" charset="0"/>
              </a:rPr>
              <a:t>@</a:t>
            </a:r>
            <a:r>
              <a:rPr lang="fr-FR" altLang="fr-FR" sz="1600" b="1" dirty="0" err="1">
                <a:solidFill>
                  <a:srgbClr val="808000"/>
                </a:solidFill>
                <a:latin typeface="BNPP Sans" pitchFamily="50" charset="0"/>
                <a:cs typeface="Courier New" pitchFamily="49" charset="0"/>
              </a:rPr>
              <a:t>FunctionalInterface</a:t>
            </a:r>
            <a:r>
              <a:rPr lang="fr-FR" altLang="fr-FR" sz="1600" b="1" dirty="0">
                <a:solidFill>
                  <a:srgbClr val="808000"/>
                </a:solidFill>
                <a:latin typeface="BNPP Sans" pitchFamily="50" charset="0"/>
                <a:cs typeface="Courier New" pitchFamily="49" charset="0"/>
              </a:rPr>
              <a:t> </a:t>
            </a:r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BNPP Sans" pitchFamily="50" charset="0"/>
                <a:sym typeface="Wingdings" panose="05000000000000000000" pitchFamily="2" charset="2"/>
              </a:rPr>
              <a:t>n’est pas obligatoire ;), mais elle permet d’auto-documenter le code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BNPP Sans" pitchFamily="50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3938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interfaces fonctionnelles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32</a:t>
            </a:fld>
            <a:endParaRPr lang="fr-FR" dirty="0"/>
          </a:p>
        </p:txBody>
      </p:sp>
      <p:sp>
        <p:nvSpPr>
          <p:cNvPr id="8" name="Espace réservé du contenu 1"/>
          <p:cNvSpPr txBox="1">
            <a:spLocks/>
          </p:cNvSpPr>
          <p:nvPr/>
        </p:nvSpPr>
        <p:spPr>
          <a:xfrm>
            <a:off x="323528" y="915566"/>
            <a:ext cx="8460000" cy="7920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Java 8 propose de nombreuses interfaces fonctionnelles standards dans </a:t>
            </a:r>
            <a:r>
              <a:rPr lang="fr-F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java.util.function</a:t>
            </a:r>
            <a:endParaRPr lang="fr-FR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20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  <p:sp>
        <p:nvSpPr>
          <p:cNvPr id="9" name="Espace réservé du contenu 1"/>
          <p:cNvSpPr txBox="1">
            <a:spLocks/>
          </p:cNvSpPr>
          <p:nvPr/>
        </p:nvSpPr>
        <p:spPr>
          <a:xfrm>
            <a:off x="323528" y="1707654"/>
            <a:ext cx="8460000" cy="273630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Consumer&lt;T&gt;		Consomme T return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void</a:t>
            </a:r>
            <a:endParaRPr lang="fr-FR" dirty="0" smtClean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BiConsumer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&lt;T,U&gt;		Consomme T et U return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void</a:t>
            </a:r>
            <a:endParaRPr lang="fr-FR" dirty="0" smtClean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Supplier&lt;T&gt;		Consomme rien return T</a:t>
            </a:r>
            <a:endParaRPr lang="fr-FR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Predicate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&lt;T&gt;		Test T et return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boolean</a:t>
            </a:r>
            <a:endParaRPr lang="fr-FR" dirty="0" smtClean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BiPredicate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&lt;T,U&gt;		Test T et U return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boolean</a:t>
            </a:r>
            <a:endParaRPr lang="fr-FR" dirty="0" smtClean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Function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&lt;T,R&gt;		Utilise T return R</a:t>
            </a:r>
          </a:p>
          <a:p>
            <a:pPr marL="0" indent="0">
              <a:buNone/>
            </a:pP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BiFunction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&lt;T,U,R&gt;		Utilise T et U return R</a:t>
            </a:r>
          </a:p>
          <a:p>
            <a:pPr marL="0" indent="0">
              <a:buNone/>
            </a:pPr>
            <a:endParaRPr lang="fr-FR" sz="2000" dirty="0" smtClean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fr-FR" sz="1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Et toutes les spécialisations pour les </a:t>
            </a:r>
            <a:r>
              <a:rPr lang="fr-FR" sz="1400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int</a:t>
            </a:r>
            <a:r>
              <a:rPr lang="fr-FR" sz="1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, double, long...</a:t>
            </a:r>
          </a:p>
        </p:txBody>
      </p:sp>
    </p:spTree>
    <p:extLst>
      <p:ext uri="{BB962C8B-B14F-4D97-AF65-F5344CB8AC3E}">
        <p14:creationId xmlns:p14="http://schemas.microsoft.com/office/powerpoint/2010/main" val="195917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</a:t>
            </a:r>
            <a:r>
              <a:rPr lang="fr-FR" dirty="0" err="1" smtClean="0"/>
              <a:t>lambdas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33</a:t>
            </a:fld>
            <a:endParaRPr lang="fr-FR" dirty="0"/>
          </a:p>
        </p:txBody>
      </p:sp>
      <p:sp>
        <p:nvSpPr>
          <p:cNvPr id="9" name="Espace réservé du contenu 1"/>
          <p:cNvSpPr txBox="1">
            <a:spLocks/>
          </p:cNvSpPr>
          <p:nvPr/>
        </p:nvSpPr>
        <p:spPr>
          <a:xfrm>
            <a:off x="323528" y="984270"/>
            <a:ext cx="8460000" cy="14923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Interface fonctionnelle ,</a:t>
            </a:r>
          </a:p>
          <a:p>
            <a:pPr marL="0" indent="0">
              <a:buNone/>
            </a:pP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programmation fonctionnelle,</a:t>
            </a:r>
          </a:p>
          <a:p>
            <a:pPr marL="0" indent="0">
              <a:buNone/>
            </a:pP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fonction plutôt que état…</a:t>
            </a:r>
          </a:p>
        </p:txBody>
      </p:sp>
      <p:pic>
        <p:nvPicPr>
          <p:cNvPr id="6146" name="Picture 2" descr="RÃ©sultat de recherche d'images pour &quot;lambdas java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757073"/>
            <a:ext cx="1728192" cy="171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ce réservé du contenu 1"/>
          <p:cNvSpPr txBox="1">
            <a:spLocks/>
          </p:cNvSpPr>
          <p:nvPr/>
        </p:nvSpPr>
        <p:spPr>
          <a:xfrm>
            <a:off x="323528" y="2802049"/>
            <a:ext cx="8460000" cy="10999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3200" dirty="0" smtClean="0">
                <a:solidFill>
                  <a:schemeClr val="bg2"/>
                </a:solidFill>
                <a:latin typeface="BNPP Sans Extra Bold" pitchFamily="50" charset="0"/>
              </a:rPr>
              <a:t>Les </a:t>
            </a:r>
            <a:r>
              <a:rPr lang="fr-FR" sz="3200" dirty="0" err="1" smtClean="0">
                <a:solidFill>
                  <a:schemeClr val="bg2"/>
                </a:solidFill>
                <a:latin typeface="BNPP Sans Extra Bold" pitchFamily="50" charset="0"/>
              </a:rPr>
              <a:t>lambdas</a:t>
            </a:r>
            <a:r>
              <a:rPr lang="fr-FR" sz="3200" dirty="0" smtClean="0">
                <a:solidFill>
                  <a:schemeClr val="bg2"/>
                </a:solidFill>
                <a:latin typeface="BNPP Sans Extra Bold" pitchFamily="50" charset="0"/>
              </a:rPr>
              <a:t> en Java !</a:t>
            </a:r>
            <a:br>
              <a:rPr lang="fr-FR" sz="3200" dirty="0" smtClean="0">
                <a:solidFill>
                  <a:schemeClr val="bg2"/>
                </a:solidFill>
                <a:latin typeface="BNPP Sans Extra Bold" pitchFamily="50" charset="0"/>
              </a:rPr>
            </a:br>
            <a:r>
              <a:rPr lang="fr-FR" sz="2000" dirty="0" smtClean="0">
                <a:solidFill>
                  <a:schemeClr val="bg2"/>
                </a:solidFill>
                <a:latin typeface="BNPP Sans Extra Bold" pitchFamily="50" charset="0"/>
              </a:rPr>
              <a:t>(de génération en génération depuis java 8)</a:t>
            </a:r>
            <a:endParaRPr lang="fr-FR" sz="3200" dirty="0" smtClean="0">
              <a:solidFill>
                <a:schemeClr val="bg2"/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6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</a:t>
            </a:r>
            <a:r>
              <a:rPr lang="fr-FR" dirty="0" err="1" smtClean="0"/>
              <a:t>lambdas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34</a:t>
            </a:fld>
            <a:endParaRPr lang="fr-FR" dirty="0"/>
          </a:p>
        </p:txBody>
      </p:sp>
      <p:sp>
        <p:nvSpPr>
          <p:cNvPr id="8" name="Espace réservé du contenu 1"/>
          <p:cNvSpPr txBox="1">
            <a:spLocks/>
          </p:cNvSpPr>
          <p:nvPr/>
        </p:nvSpPr>
        <p:spPr>
          <a:xfrm>
            <a:off x="323528" y="771550"/>
            <a:ext cx="8460000" cy="36004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Les </a:t>
            </a:r>
            <a:r>
              <a:rPr lang="el-GR" sz="2400" b="1" dirty="0">
                <a:solidFill>
                  <a:schemeClr val="bg2"/>
                </a:solidFill>
                <a:latin typeface="BNPP Sans Extra Bold" pitchFamily="50" charset="0"/>
              </a:rPr>
              <a:t>λ </a:t>
            </a:r>
            <a:r>
              <a:rPr lang="fr-FR" sz="2400" dirty="0" smtClean="0">
                <a:solidFill>
                  <a:schemeClr val="bg2"/>
                </a:solidFill>
                <a:latin typeface="BNPP Sans Extra Bold" pitchFamily="50" charset="0"/>
              </a:rPr>
              <a:t>expressions (Lambda Expression)</a:t>
            </a:r>
          </a:p>
          <a:p>
            <a:pPr marL="0" indent="0">
              <a:buNone/>
            </a:pP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	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C</a:t>
            </a: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’est 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la programmation fonctionnelle en </a:t>
            </a: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java</a:t>
            </a:r>
          </a:p>
          <a:p>
            <a:pPr marL="0" indent="0">
              <a:buNone/>
            </a:pP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	Permettent d’instancier 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des interfaces </a:t>
            </a: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fonctionnelles</a:t>
            </a:r>
            <a:endParaRPr lang="fr-FR" sz="24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 algn="ctr">
              <a:buFont typeface="Lucida Grande"/>
              <a:buNone/>
            </a:pPr>
            <a:endParaRPr lang="fr-FR" sz="20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343412" y="2033514"/>
            <a:ext cx="684076" cy="24790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fr-FR" sz="1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&lt; JDK 8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5796136" y="3052162"/>
            <a:ext cx="684076" cy="24790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fr-FR" sz="1400" dirty="0" smtClean="0">
                <a:solidFill>
                  <a:schemeClr val="bg2"/>
                </a:solidFill>
                <a:latin typeface="BNPP Sans Extra Bold" pitchFamily="50" charset="0"/>
              </a:rPr>
              <a:t>&gt; JDK 8</a:t>
            </a: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323528" y="2292454"/>
            <a:ext cx="5380716" cy="160043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Thread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myThread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= 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new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Thread(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new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Runnable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() {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itchFamily="49" charset="0"/>
                <a:cs typeface="Courier New" pitchFamily="49" charset="0"/>
              </a:rPr>
              <a:t>@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urier New" pitchFamily="49" charset="0"/>
                <a:cs typeface="Courier New" pitchFamily="49" charset="0"/>
              </a:rPr>
              <a:t>Override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itchFamily="49" charset="0"/>
                <a:cs typeface="Courier New" pitchFamily="49" charset="0"/>
              </a:rPr>
              <a:t/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public </a:t>
            </a:r>
            <a:r>
              <a:rPr kumimoji="0" lang="fr-FR" altLang="fr-FR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void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run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(){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System.</a:t>
            </a:r>
            <a:r>
              <a:rPr kumimoji="0" lang="fr-FR" altLang="fr-FR" sz="14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out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.println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</a:t>
            </a:r>
            <a:r>
              <a:rPr kumimoji="0" lang="fr-FR" altLang="fr-FR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plop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!"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}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});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myThread.start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();</a:t>
            </a:r>
            <a:endParaRPr kumimoji="0" lang="fr-FR" altLang="fr-FR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4537896" y="3300064"/>
            <a:ext cx="4480598" cy="52322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new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Thread(() -&gt;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System.</a:t>
            </a:r>
            <a:r>
              <a:rPr kumimoji="0" lang="fr-FR" altLang="fr-FR" sz="14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out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.println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</a:t>
            </a:r>
            <a:r>
              <a:rPr kumimoji="0" lang="fr-FR" altLang="fr-FR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plop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!"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)).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start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();</a:t>
            </a:r>
            <a:endParaRPr kumimoji="0" lang="fr-FR" altLang="fr-FR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3" name="Picture 5" descr="RÃ©sultat de recherche d'images pour &quot;yatta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195" y="1784706"/>
            <a:ext cx="2186233" cy="157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31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</a:t>
            </a:r>
            <a:r>
              <a:rPr lang="fr-FR" dirty="0" err="1" smtClean="0"/>
              <a:t>lambdas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35</a:t>
            </a:fld>
            <a:endParaRPr lang="fr-FR" dirty="0"/>
          </a:p>
        </p:txBody>
      </p:sp>
      <p:sp>
        <p:nvSpPr>
          <p:cNvPr id="8" name="Espace réservé du contenu 1"/>
          <p:cNvSpPr txBox="1">
            <a:spLocks/>
          </p:cNvSpPr>
          <p:nvPr/>
        </p:nvSpPr>
        <p:spPr>
          <a:xfrm>
            <a:off x="323528" y="771550"/>
            <a:ext cx="8460000" cy="5040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On peut maintenant passer du comportement en argument</a:t>
            </a:r>
            <a:endParaRPr lang="fr-FR" b="1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31972" y="1377811"/>
            <a:ext cx="8272476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monBouton.addActionListener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new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ActionListener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() {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fr-FR" altLang="fr-FR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public </a:t>
            </a:r>
            <a:r>
              <a:rPr kumimoji="0" lang="fr-FR" altLang="fr-FR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void</a:t>
            </a:r>
            <a:r>
              <a:rPr kumimoji="0" lang="fr-FR" altLang="fr-FR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actionPerformed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ActionEvent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event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 {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System.</a:t>
            </a:r>
            <a:r>
              <a:rPr kumimoji="0" lang="fr-FR" altLang="fr-FR" sz="16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out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.println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"clic"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}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});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BNPP Sans Extra Bold" pitchFamily="50" charset="0"/>
                <a:cs typeface="Courier New" pitchFamily="49" charset="0"/>
                <a:sym typeface="Wingdings" panose="05000000000000000000" pitchFamily="2" charset="2"/>
              </a:rPr>
              <a:t>Devient :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16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monBouton.addActionListener</a:t>
            </a:r>
            <a:r>
              <a:rPr lang="fr-FR" sz="16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sz="16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event</a:t>
            </a:r>
            <a:r>
              <a:rPr lang="fr-FR" sz="16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6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sz="16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fr-FR" sz="16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("clic"));</a:t>
            </a:r>
            <a:endParaRPr lang="fr-FR" altLang="fr-FR" sz="16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Espace réservé du contenu 1"/>
          <p:cNvSpPr txBox="1">
            <a:spLocks/>
          </p:cNvSpPr>
          <p:nvPr/>
        </p:nvSpPr>
        <p:spPr>
          <a:xfrm>
            <a:off x="323528" y="3563025"/>
            <a:ext cx="8460000" cy="88093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Wingdings" panose="05000000000000000000" pitchFamily="2" charset="2"/>
              <a:buChar char="v"/>
            </a:pPr>
            <a:r>
              <a:rPr lang="fr-FR" b="1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Plus besoin de classe anonyme </a:t>
            </a:r>
            <a:r>
              <a:rPr lang="fr-FR" b="1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créee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pour rien</a:t>
            </a: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fr-FR" b="1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Code + concis</a:t>
            </a: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fr-FR" b="1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Meilleure lisibilité</a:t>
            </a:r>
          </a:p>
          <a:p>
            <a:pPr marL="0" indent="0">
              <a:buNone/>
            </a:pPr>
            <a:endParaRPr lang="fr-FR" b="1" dirty="0" smtClean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endParaRPr lang="fr-FR" sz="1600" b="1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29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</a:t>
            </a:r>
            <a:r>
              <a:rPr lang="fr-FR" dirty="0" err="1" smtClean="0"/>
              <a:t>lambdas</a:t>
            </a:r>
            <a:r>
              <a:rPr lang="fr-FR" dirty="0" smtClean="0"/>
              <a:t> en syntaxe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36</a:t>
            </a:fld>
            <a:endParaRPr lang="fr-FR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57436" y="646202"/>
            <a:ext cx="8542349" cy="401259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33327" tIns="33327" rIns="33327" bIns="99981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itchFamily="49" charset="0"/>
                <a:cs typeface="Courier New" pitchFamily="49" charset="0"/>
              </a:rPr>
              <a:t>()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itchFamily="49" charset="0"/>
                <a:cs typeface="Courier New" pitchFamily="49" charset="0"/>
              </a:rPr>
              <a:t>-&gt;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itchFamily="49" charset="0"/>
                <a:cs typeface="Courier New" pitchFamily="49" charset="0"/>
              </a:rPr>
              <a:t>{}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urier New" pitchFamily="49" charset="0"/>
                <a:cs typeface="Courier New" pitchFamily="49" charset="0"/>
              </a:rPr>
              <a:t>// No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880000"/>
                </a:solidFill>
                <a:effectLst/>
                <a:latin typeface="Courier New" pitchFamily="49" charset="0"/>
                <a:cs typeface="Courier New" pitchFamily="49" charset="0"/>
              </a:rPr>
              <a:t>parameters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urier New" pitchFamily="49" charset="0"/>
                <a:cs typeface="Courier New" pitchFamily="49" charset="0"/>
              </a:rPr>
              <a:t>;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880000"/>
                </a:solidFill>
                <a:effectLst/>
                <a:latin typeface="Courier New" pitchFamily="49" charset="0"/>
                <a:cs typeface="Courier New" pitchFamily="49" charset="0"/>
              </a:rPr>
              <a:t>void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880000"/>
                </a:solidFill>
                <a:effectLst/>
                <a:latin typeface="Courier New" pitchFamily="49" charset="0"/>
                <a:cs typeface="Courier New" pitchFamily="49" charset="0"/>
              </a:rPr>
              <a:t>result</a:t>
            </a:r>
            <a:endParaRPr kumimoji="0" lang="fr-FR" altLang="fr-FR" sz="1200" b="0" i="0" u="none" strike="noStrike" cap="none" normalizeH="0" baseline="0" dirty="0" smtClean="0">
              <a:ln>
                <a:noFill/>
              </a:ln>
              <a:solidFill>
                <a:srgbClr val="880000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200" b="0" i="0" u="none" strike="noStrike" cap="none" normalizeH="0" baseline="0" dirty="0" smtClean="0">
              <a:ln>
                <a:noFill/>
              </a:ln>
              <a:solidFill>
                <a:srgbClr val="880000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itchFamily="49" charset="0"/>
                <a:cs typeface="Courier New" pitchFamily="49" charset="0"/>
              </a:rPr>
              <a:t>()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itchFamily="49" charset="0"/>
                <a:cs typeface="Courier New" pitchFamily="49" charset="0"/>
              </a:rPr>
              <a:t>-&gt;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6666"/>
                </a:solidFill>
                <a:effectLst/>
                <a:latin typeface="Courier New" pitchFamily="49" charset="0"/>
                <a:cs typeface="Courier New" pitchFamily="49" charset="0"/>
              </a:rPr>
              <a:t>42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urier New" pitchFamily="49" charset="0"/>
                <a:cs typeface="Courier New" pitchFamily="49" charset="0"/>
              </a:rPr>
              <a:t>// No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880000"/>
                </a:solidFill>
                <a:effectLst/>
                <a:latin typeface="Courier New" pitchFamily="49" charset="0"/>
                <a:cs typeface="Courier New" pitchFamily="49" charset="0"/>
              </a:rPr>
              <a:t>parameters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urier New" pitchFamily="49" charset="0"/>
                <a:cs typeface="Courier New" pitchFamily="49" charset="0"/>
              </a:rPr>
              <a:t>, expression body, return 42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fr-FR" sz="1200" dirty="0">
                <a:solidFill>
                  <a:srgbClr val="66660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fr-FR" altLang="fr-FR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altLang="fr-FR" sz="1200" dirty="0">
                <a:solidFill>
                  <a:srgbClr val="666600"/>
                </a:solidFill>
                <a:latin typeface="Courier New" pitchFamily="49" charset="0"/>
                <a:cs typeface="Courier New" pitchFamily="49" charset="0"/>
              </a:rPr>
              <a:t>-&gt;</a:t>
            </a:r>
            <a:r>
              <a:rPr lang="fr-FR" altLang="fr-FR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altLang="fr-FR" sz="1200" dirty="0">
                <a:solidFill>
                  <a:srgbClr val="6666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fr-FR" altLang="fr-FR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altLang="fr-FR" sz="1200" dirty="0">
                <a:solidFill>
                  <a:srgbClr val="000088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fr-FR" altLang="fr-FR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altLang="fr-FR" sz="1200" dirty="0">
                <a:solidFill>
                  <a:srgbClr val="006666"/>
                </a:solidFill>
                <a:latin typeface="Courier New" pitchFamily="49" charset="0"/>
                <a:cs typeface="Courier New" pitchFamily="49" charset="0"/>
              </a:rPr>
              <a:t>42</a:t>
            </a:r>
            <a:r>
              <a:rPr lang="fr-FR" altLang="fr-FR" sz="1200" dirty="0">
                <a:solidFill>
                  <a:srgbClr val="6666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fr-FR" altLang="fr-FR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altLang="fr-FR" sz="1200" dirty="0">
                <a:solidFill>
                  <a:srgbClr val="666600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lang="fr-FR" altLang="fr-FR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altLang="fr-FR" sz="1200" dirty="0">
                <a:solidFill>
                  <a:srgbClr val="880000"/>
                </a:solidFill>
                <a:latin typeface="Courier New" pitchFamily="49" charset="0"/>
                <a:cs typeface="Courier New" pitchFamily="49" charset="0"/>
              </a:rPr>
              <a:t>// No </a:t>
            </a:r>
            <a:r>
              <a:rPr lang="fr-FR" altLang="fr-FR" sz="1200" dirty="0" err="1">
                <a:solidFill>
                  <a:srgbClr val="880000"/>
                </a:solidFill>
                <a:latin typeface="Courier New" pitchFamily="49" charset="0"/>
                <a:cs typeface="Courier New" pitchFamily="49" charset="0"/>
              </a:rPr>
              <a:t>parameters</a:t>
            </a:r>
            <a:r>
              <a:rPr lang="fr-FR" altLang="fr-FR" sz="1200" dirty="0">
                <a:solidFill>
                  <a:srgbClr val="880000"/>
                </a:solidFill>
                <a:latin typeface="Courier New" pitchFamily="49" charset="0"/>
                <a:cs typeface="Courier New" pitchFamily="49" charset="0"/>
              </a:rPr>
              <a:t>, block body </a:t>
            </a:r>
            <a:r>
              <a:rPr lang="fr-FR" altLang="fr-FR" sz="1200" dirty="0" err="1">
                <a:solidFill>
                  <a:srgbClr val="880000"/>
                </a:solidFill>
                <a:latin typeface="Courier New" pitchFamily="49" charset="0"/>
                <a:cs typeface="Courier New" pitchFamily="49" charset="0"/>
              </a:rPr>
              <a:t>with</a:t>
            </a:r>
            <a:r>
              <a:rPr lang="fr-FR" altLang="fr-FR" sz="1200" dirty="0">
                <a:solidFill>
                  <a:srgbClr val="880000"/>
                </a:solidFill>
                <a:latin typeface="Courier New" pitchFamily="49" charset="0"/>
                <a:cs typeface="Courier New" pitchFamily="49" charset="0"/>
              </a:rPr>
              <a:t> return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200" b="0" i="0" u="none" strike="noStrike" cap="none" normalizeH="0" baseline="0" dirty="0" smtClean="0">
              <a:ln>
                <a:noFill/>
              </a:ln>
              <a:solidFill>
                <a:srgbClr val="880000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itchFamily="49" charset="0"/>
                <a:cs typeface="Courier New" pitchFamily="49" charset="0"/>
              </a:rPr>
              <a:t>()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itchFamily="49" charset="0"/>
                <a:cs typeface="Courier New" pitchFamily="49" charset="0"/>
              </a:rPr>
              <a:t>-&gt;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000088"/>
                </a:solidFill>
                <a:effectLst/>
                <a:latin typeface="Courier New" pitchFamily="49" charset="0"/>
                <a:cs typeface="Courier New" pitchFamily="49" charset="0"/>
              </a:rPr>
              <a:t>null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urier New" pitchFamily="49" charset="0"/>
                <a:cs typeface="Courier New" pitchFamily="49" charset="0"/>
              </a:rPr>
              <a:t>// No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880000"/>
                </a:solidFill>
                <a:effectLst/>
                <a:latin typeface="Courier New" pitchFamily="49" charset="0"/>
                <a:cs typeface="Courier New" pitchFamily="49" charset="0"/>
              </a:rPr>
              <a:t>parameters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urier New" pitchFamily="49" charset="0"/>
                <a:cs typeface="Courier New" pitchFamily="49" charset="0"/>
              </a:rPr>
              <a:t>, expression body, return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880000"/>
                </a:solidFill>
                <a:effectLst/>
                <a:latin typeface="Courier New" pitchFamily="49" charset="0"/>
                <a:cs typeface="Courier New" pitchFamily="49" charset="0"/>
              </a:rPr>
              <a:t>null</a:t>
            </a:r>
            <a:endParaRPr kumimoji="0" lang="fr-FR" altLang="fr-FR" sz="1200" b="0" i="0" u="none" strike="noStrike" cap="none" normalizeH="0" baseline="0" dirty="0" smtClean="0">
              <a:ln>
                <a:noFill/>
              </a:ln>
              <a:solidFill>
                <a:srgbClr val="880000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itchFamily="49" charset="0"/>
                <a:cs typeface="Courier New" pitchFamily="49" charset="0"/>
              </a:rPr>
              <a:t>()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itchFamily="49" charset="0"/>
                <a:cs typeface="Courier New" pitchFamily="49" charset="0"/>
              </a:rPr>
              <a:t>-&gt;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itchFamily="49" charset="0"/>
                <a:cs typeface="Courier New" pitchFamily="49" charset="0"/>
              </a:rPr>
              <a:t>{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660066"/>
                </a:solidFill>
                <a:effectLst/>
                <a:latin typeface="Courier New" pitchFamily="49" charset="0"/>
                <a:cs typeface="Courier New" pitchFamily="49" charset="0"/>
              </a:rPr>
              <a:t>System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6666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gc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itchFamily="49" charset="0"/>
                <a:cs typeface="Courier New" pitchFamily="49" charset="0"/>
              </a:rPr>
              <a:t>();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itchFamily="49" charset="0"/>
                <a:cs typeface="Courier New" pitchFamily="49" charset="0"/>
              </a:rPr>
              <a:t>}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urier New" pitchFamily="49" charset="0"/>
                <a:cs typeface="Courier New" pitchFamily="49" charset="0"/>
              </a:rPr>
              <a:t>// No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880000"/>
                </a:solidFill>
                <a:effectLst/>
                <a:latin typeface="Courier New" pitchFamily="49" charset="0"/>
                <a:cs typeface="Courier New" pitchFamily="49" charset="0"/>
              </a:rPr>
              <a:t>parameters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880000"/>
                </a:solidFill>
                <a:effectLst/>
                <a:latin typeface="Courier New" pitchFamily="49" charset="0"/>
                <a:cs typeface="Courier New" pitchFamily="49" charset="0"/>
              </a:rPr>
              <a:t>void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urier New" pitchFamily="49" charset="0"/>
                <a:cs typeface="Courier New" pitchFamily="49" charset="0"/>
              </a:rPr>
              <a:t> block body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200" b="0" i="0" u="none" strike="noStrike" cap="none" normalizeH="0" baseline="0" dirty="0" smtClean="0">
              <a:ln>
                <a:noFill/>
              </a:ln>
              <a:solidFill>
                <a:srgbClr val="880000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urier New" pitchFamily="49" charset="0"/>
                <a:cs typeface="Courier New" pitchFamily="49" charset="0"/>
              </a:rPr>
              <a:t>//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880000"/>
                </a:solidFill>
                <a:effectLst/>
                <a:latin typeface="Courier New" pitchFamily="49" charset="0"/>
                <a:cs typeface="Courier New" pitchFamily="49" charset="0"/>
              </a:rPr>
              <a:t>Complex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urier New" pitchFamily="49" charset="0"/>
                <a:cs typeface="Courier New" pitchFamily="49" charset="0"/>
              </a:rPr>
              <a:t> block body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880000"/>
                </a:solidFill>
                <a:effectLst/>
                <a:latin typeface="Courier New" pitchFamily="49" charset="0"/>
                <a:cs typeface="Courier New" pitchFamily="49" charset="0"/>
              </a:rPr>
              <a:t>with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urier New" pitchFamily="49" charset="0"/>
                <a:cs typeface="Courier New" pitchFamily="49" charset="0"/>
              </a:rPr>
              <a:t> multiple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880000"/>
                </a:solidFill>
                <a:effectLst/>
                <a:latin typeface="Courier New" pitchFamily="49" charset="0"/>
                <a:cs typeface="Courier New" pitchFamily="49" charset="0"/>
              </a:rPr>
              <a:t>returns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itchFamily="49" charset="0"/>
                <a:cs typeface="Courier New" pitchFamily="49" charset="0"/>
              </a:rPr>
              <a:t>()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itchFamily="49" charset="0"/>
                <a:cs typeface="Courier New" pitchFamily="49" charset="0"/>
              </a:rPr>
              <a:t>-&gt;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itchFamily="49" charset="0"/>
                <a:cs typeface="Courier New" pitchFamily="49" charset="0"/>
              </a:rPr>
              <a:t>{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urier New" pitchFamily="49" charset="0"/>
                <a:cs typeface="Courier New" pitchFamily="49" charset="0"/>
              </a:rPr>
              <a:t>if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000088"/>
                </a:solidFill>
                <a:effectLst/>
                <a:latin typeface="Courier New" pitchFamily="49" charset="0"/>
                <a:cs typeface="Courier New" pitchFamily="49" charset="0"/>
              </a:rPr>
              <a:t>true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urier New" pitchFamily="49" charset="0"/>
                <a:cs typeface="Courier New" pitchFamily="49" charset="0"/>
              </a:rPr>
              <a:t>return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6666"/>
                </a:solidFill>
                <a:effectLst/>
                <a:latin typeface="Courier New" pitchFamily="49" charset="0"/>
                <a:cs typeface="Courier New" pitchFamily="49" charset="0"/>
              </a:rPr>
              <a:t>10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000088"/>
                </a:solidFill>
                <a:effectLst/>
                <a:latin typeface="Courier New" pitchFamily="49" charset="0"/>
                <a:cs typeface="Courier New" pitchFamily="49" charset="0"/>
              </a:rPr>
              <a:t>else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000088"/>
                </a:solidFill>
                <a:effectLst/>
                <a:latin typeface="Courier New" pitchFamily="49" charset="0"/>
                <a:cs typeface="Courier New" pitchFamily="49" charset="0"/>
              </a:rPr>
              <a:t>int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result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itchFamily="49" charset="0"/>
                <a:cs typeface="Courier New" pitchFamily="49" charset="0"/>
              </a:rPr>
              <a:t>=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6666"/>
                </a:solidFill>
                <a:effectLst/>
                <a:latin typeface="Courier New" pitchFamily="49" charset="0"/>
                <a:cs typeface="Courier New" pitchFamily="49" charset="0"/>
              </a:rPr>
              <a:t>15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urier New" pitchFamily="49" charset="0"/>
                <a:cs typeface="Courier New" pitchFamily="49" charset="0"/>
              </a:rPr>
              <a:t>for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000088"/>
                </a:solidFill>
                <a:effectLst/>
                <a:latin typeface="Courier New" pitchFamily="49" charset="0"/>
                <a:cs typeface="Courier New" pitchFamily="49" charset="0"/>
              </a:rPr>
              <a:t>int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i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itchFamily="49" charset="0"/>
                <a:cs typeface="Courier New" pitchFamily="49" charset="0"/>
              </a:rPr>
              <a:t>=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6666"/>
                </a:solidFill>
                <a:effectLst/>
                <a:latin typeface="Courier New" pitchFamily="49" charset="0"/>
                <a:cs typeface="Courier New" pitchFamily="49" charset="0"/>
              </a:rPr>
              <a:t>1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i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itchFamily="49" charset="0"/>
                <a:cs typeface="Courier New" pitchFamily="49" charset="0"/>
              </a:rPr>
              <a:t>&lt;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6666"/>
                </a:solidFill>
                <a:effectLst/>
                <a:latin typeface="Courier New" pitchFamily="49" charset="0"/>
                <a:cs typeface="Courier New" pitchFamily="49" charset="0"/>
              </a:rPr>
              <a:t>10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i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itchFamily="49" charset="0"/>
                <a:cs typeface="Courier New" pitchFamily="49" charset="0"/>
              </a:rPr>
              <a:t>++)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result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itchFamily="49" charset="0"/>
                <a:cs typeface="Courier New" pitchFamily="49" charset="0"/>
              </a:rPr>
              <a:t>*=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i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urier New" pitchFamily="49" charset="0"/>
                <a:cs typeface="Courier New" pitchFamily="49" charset="0"/>
              </a:rPr>
              <a:t>return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result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itchFamily="49" charset="0"/>
                <a:cs typeface="Courier New" pitchFamily="49" charset="0"/>
              </a:rPr>
              <a:t>}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itchFamily="49" charset="0"/>
                <a:cs typeface="Courier New" pitchFamily="49" charset="0"/>
              </a:rPr>
              <a:t>}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2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000088"/>
                </a:solidFill>
                <a:effectLst/>
                <a:latin typeface="Courier New" pitchFamily="49" charset="0"/>
                <a:cs typeface="Courier New" pitchFamily="49" charset="0"/>
              </a:rPr>
              <a:t>int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x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itchFamily="49" charset="0"/>
                <a:cs typeface="Courier New" pitchFamily="49" charset="0"/>
              </a:rPr>
              <a:t>)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itchFamily="49" charset="0"/>
                <a:cs typeface="Courier New" pitchFamily="49" charset="0"/>
              </a:rPr>
              <a:t>-&gt;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x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itchFamily="49" charset="0"/>
                <a:cs typeface="Courier New" pitchFamily="49" charset="0"/>
              </a:rPr>
              <a:t>+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6666"/>
                </a:solidFill>
                <a:effectLst/>
                <a:latin typeface="Courier New" pitchFamily="49" charset="0"/>
                <a:cs typeface="Courier New" pitchFamily="49" charset="0"/>
              </a:rPr>
              <a:t>1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urier New" pitchFamily="49" charset="0"/>
                <a:cs typeface="Courier New" pitchFamily="49" charset="0"/>
              </a:rPr>
              <a:t>// Single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880000"/>
                </a:solidFill>
                <a:effectLst/>
                <a:latin typeface="Courier New" pitchFamily="49" charset="0"/>
                <a:cs typeface="Courier New" pitchFamily="49" charset="0"/>
              </a:rPr>
              <a:t>declared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urier New" pitchFamily="49" charset="0"/>
                <a:cs typeface="Courier New" pitchFamily="49" charset="0"/>
              </a:rPr>
              <a:t>-type argument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000088"/>
                </a:solidFill>
                <a:effectLst/>
                <a:latin typeface="Courier New" pitchFamily="49" charset="0"/>
                <a:cs typeface="Courier New" pitchFamily="49" charset="0"/>
              </a:rPr>
              <a:t>int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x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itchFamily="49" charset="0"/>
                <a:cs typeface="Courier New" pitchFamily="49" charset="0"/>
              </a:rPr>
              <a:t>)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itchFamily="49" charset="0"/>
                <a:cs typeface="Courier New" pitchFamily="49" charset="0"/>
              </a:rPr>
              <a:t>-&gt;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itchFamily="49" charset="0"/>
                <a:cs typeface="Courier New" pitchFamily="49" charset="0"/>
              </a:rPr>
              <a:t>{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urier New" pitchFamily="49" charset="0"/>
                <a:cs typeface="Courier New" pitchFamily="49" charset="0"/>
              </a:rPr>
              <a:t>return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x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itchFamily="49" charset="0"/>
                <a:cs typeface="Courier New" pitchFamily="49" charset="0"/>
              </a:rPr>
              <a:t>+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6666"/>
                </a:solidFill>
                <a:effectLst/>
                <a:latin typeface="Courier New" pitchFamily="49" charset="0"/>
                <a:cs typeface="Courier New" pitchFamily="49" charset="0"/>
              </a:rPr>
              <a:t>1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itchFamily="49" charset="0"/>
                <a:cs typeface="Courier New" pitchFamily="49" charset="0"/>
              </a:rPr>
              <a:t>}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urier New" pitchFamily="49" charset="0"/>
                <a:cs typeface="Courier New" pitchFamily="49" charset="0"/>
              </a:rPr>
              <a:t>//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880000"/>
                </a:solidFill>
                <a:effectLst/>
                <a:latin typeface="Courier New" pitchFamily="49" charset="0"/>
                <a:cs typeface="Courier New" pitchFamily="49" charset="0"/>
              </a:rPr>
              <a:t>same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urier New" pitchFamily="49" charset="0"/>
                <a:cs typeface="Courier New" pitchFamily="49" charset="0"/>
              </a:rPr>
              <a:t> as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880000"/>
                </a:solidFill>
                <a:effectLst/>
                <a:latin typeface="Courier New" pitchFamily="49" charset="0"/>
                <a:cs typeface="Courier New" pitchFamily="49" charset="0"/>
              </a:rPr>
              <a:t>above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x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itchFamily="49" charset="0"/>
                <a:cs typeface="Courier New" pitchFamily="49" charset="0"/>
              </a:rPr>
              <a:t>)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itchFamily="49" charset="0"/>
                <a:cs typeface="Courier New" pitchFamily="49" charset="0"/>
              </a:rPr>
              <a:t>-&gt;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x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itchFamily="49" charset="0"/>
                <a:cs typeface="Courier New" pitchFamily="49" charset="0"/>
              </a:rPr>
              <a:t>+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6666"/>
                </a:solidFill>
                <a:effectLst/>
                <a:latin typeface="Courier New" pitchFamily="49" charset="0"/>
                <a:cs typeface="Courier New" pitchFamily="49" charset="0"/>
              </a:rPr>
              <a:t>1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urier New" pitchFamily="49" charset="0"/>
                <a:cs typeface="Courier New" pitchFamily="49" charset="0"/>
              </a:rPr>
              <a:t>// Single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880000"/>
                </a:solidFill>
                <a:effectLst/>
                <a:latin typeface="Courier New" pitchFamily="49" charset="0"/>
                <a:cs typeface="Courier New" pitchFamily="49" charset="0"/>
              </a:rPr>
              <a:t>inferred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urier New" pitchFamily="49" charset="0"/>
                <a:cs typeface="Courier New" pitchFamily="49" charset="0"/>
              </a:rPr>
              <a:t>-type argument,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880000"/>
                </a:solidFill>
                <a:effectLst/>
                <a:latin typeface="Courier New" pitchFamily="49" charset="0"/>
                <a:cs typeface="Courier New" pitchFamily="49" charset="0"/>
              </a:rPr>
              <a:t>same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urier New" pitchFamily="49" charset="0"/>
                <a:cs typeface="Courier New" pitchFamily="49" charset="0"/>
              </a:rPr>
              <a:t> as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880000"/>
                </a:solidFill>
                <a:effectLst/>
                <a:latin typeface="Courier New" pitchFamily="49" charset="0"/>
                <a:cs typeface="Courier New" pitchFamily="49" charset="0"/>
              </a:rPr>
              <a:t>below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x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itchFamily="49" charset="0"/>
                <a:cs typeface="Courier New" pitchFamily="49" charset="0"/>
              </a:rPr>
              <a:t>-&gt;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x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itchFamily="49" charset="0"/>
                <a:cs typeface="Courier New" pitchFamily="49" charset="0"/>
              </a:rPr>
              <a:t>+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6666"/>
                </a:solidFill>
                <a:effectLst/>
                <a:latin typeface="Courier New" pitchFamily="49" charset="0"/>
                <a:cs typeface="Courier New" pitchFamily="49" charset="0"/>
              </a:rPr>
              <a:t>1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urier New" pitchFamily="49" charset="0"/>
                <a:cs typeface="Courier New" pitchFamily="49" charset="0"/>
              </a:rPr>
              <a:t>//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880000"/>
                </a:solidFill>
                <a:effectLst/>
                <a:latin typeface="Courier New" pitchFamily="49" charset="0"/>
                <a:cs typeface="Courier New" pitchFamily="49" charset="0"/>
              </a:rPr>
              <a:t>Parenthesis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880000"/>
                </a:solidFill>
                <a:effectLst/>
                <a:latin typeface="Courier New" pitchFamily="49" charset="0"/>
                <a:cs typeface="Courier New" pitchFamily="49" charset="0"/>
              </a:rPr>
              <a:t>optional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urier New" pitchFamily="49" charset="0"/>
                <a:cs typeface="Courier New" pitchFamily="49" charset="0"/>
              </a:rPr>
              <a:t> for single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880000"/>
                </a:solidFill>
                <a:effectLst/>
                <a:latin typeface="Courier New" pitchFamily="49" charset="0"/>
                <a:cs typeface="Courier New" pitchFamily="49" charset="0"/>
              </a:rPr>
              <a:t>inferred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urier New" pitchFamily="49" charset="0"/>
                <a:cs typeface="Courier New" pitchFamily="49" charset="0"/>
              </a:rPr>
              <a:t>-type case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urier New" pitchFamily="49" charset="0"/>
                <a:cs typeface="Courier New" pitchFamily="49" charset="0"/>
              </a:rPr>
              <a:t>String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s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itchFamily="49" charset="0"/>
                <a:cs typeface="Courier New" pitchFamily="49" charset="0"/>
              </a:rPr>
              <a:t>)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itchFamily="49" charset="0"/>
                <a:cs typeface="Courier New" pitchFamily="49" charset="0"/>
              </a:rPr>
              <a:t>-&gt;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6666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length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itchFamily="49" charset="0"/>
                <a:cs typeface="Courier New" pitchFamily="49" charset="0"/>
              </a:rPr>
              <a:t>()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urier New" pitchFamily="49" charset="0"/>
                <a:cs typeface="Courier New" pitchFamily="49" charset="0"/>
              </a:rPr>
              <a:t>// Single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880000"/>
                </a:solidFill>
                <a:effectLst/>
                <a:latin typeface="Courier New" pitchFamily="49" charset="0"/>
                <a:cs typeface="Courier New" pitchFamily="49" charset="0"/>
              </a:rPr>
              <a:t>declared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urier New" pitchFamily="49" charset="0"/>
                <a:cs typeface="Courier New" pitchFamily="49" charset="0"/>
              </a:rPr>
              <a:t>-type argument</a:t>
            </a:r>
            <a:endParaRPr kumimoji="0" lang="fr-FR" alt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47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2578" y="852984"/>
            <a:ext cx="8460000" cy="254976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400" dirty="0" smtClean="0">
                <a:latin typeface="BNPP Slab Serif Extra Bold" pitchFamily="50" charset="0"/>
              </a:rPr>
              <a:t>C’est un raccourci pour un lambda qui n’exécute qu’une méthode.</a:t>
            </a:r>
          </a:p>
          <a:p>
            <a:pPr marL="0" indent="0">
              <a:buNone/>
            </a:pPr>
            <a:endParaRPr lang="fr-FR" sz="2400" dirty="0">
              <a:latin typeface="BNPP Slab Serif Extra Bold" pitchFamily="50" charset="0"/>
            </a:endParaRPr>
          </a:p>
          <a:p>
            <a:pPr marL="0" indent="0">
              <a:buNone/>
            </a:pPr>
            <a:r>
              <a:rPr lang="fr-FR" sz="2400" dirty="0" smtClean="0">
                <a:latin typeface="BNPP Slab Serif Extra Bold" pitchFamily="50" charset="0"/>
              </a:rPr>
              <a:t>Utilise l’opérateur ::  (</a:t>
            </a:r>
            <a:r>
              <a:rPr lang="fr-FR" sz="2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classe</a:t>
            </a:r>
            <a:r>
              <a:rPr lang="fr-FR" sz="24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fr-FR" sz="2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method</a:t>
            </a:r>
            <a:r>
              <a:rPr lang="fr-FR" sz="2400" dirty="0" smtClean="0">
                <a:latin typeface="BNPP Slab Serif Extra Bold" pitchFamily="50" charset="0"/>
              </a:rPr>
              <a:t>)</a:t>
            </a:r>
          </a:p>
          <a:p>
            <a:pPr marL="0" indent="0">
              <a:buNone/>
            </a:pPr>
            <a:endParaRPr lang="fr-FR" sz="2400" dirty="0" smtClean="0">
              <a:latin typeface="BNPP Slab Serif Extra Bold" pitchFamily="50" charset="0"/>
            </a:endParaRPr>
          </a:p>
          <a:p>
            <a:pPr marL="0" indent="0">
              <a:buNone/>
            </a:pPr>
            <a:r>
              <a:rPr lang="fr-FR" sz="2400" dirty="0" smtClean="0">
                <a:latin typeface="BNPP Slab Serif Extra Bold" pitchFamily="50" charset="0"/>
              </a:rPr>
              <a:t>Permet (souvent) d’améliorer la lisibilité du code</a:t>
            </a:r>
            <a:endParaRPr lang="fr-FR" sz="2400" dirty="0">
              <a:latin typeface="BNPP Slab Serif Extra Bold" pitchFamily="50" charset="0"/>
            </a:endParaRP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références de méthodes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37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4750741" y="3402748"/>
            <a:ext cx="3970006" cy="830997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weeks.stream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map(String::</a:t>
            </a:r>
            <a:r>
              <a:rPr lang="en-US" sz="16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toUpperCase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 .</a:t>
            </a:r>
            <a:r>
              <a:rPr lang="en-US" sz="16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forEach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System.out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6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println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fr-FR" sz="16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5102" y="3402749"/>
            <a:ext cx="3960440" cy="830997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weeks.stream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.map(s -&gt; </a:t>
            </a:r>
            <a:r>
              <a:rPr lang="en-US" sz="16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s.toUpperCase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()) .</a:t>
            </a:r>
            <a:r>
              <a:rPr lang="en-US" sz="16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forEach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System.out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6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println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fr-FR" sz="16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Flèche droite 7"/>
          <p:cNvSpPr/>
          <p:nvPr/>
        </p:nvSpPr>
        <p:spPr>
          <a:xfrm>
            <a:off x="4211960" y="3690780"/>
            <a:ext cx="576064" cy="360040"/>
          </a:xfrm>
          <a:prstGeom prst="rightArrow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77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23528" y="195486"/>
            <a:ext cx="8460000" cy="5040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400" dirty="0" smtClean="0">
                <a:latin typeface="BNPP Slab Serif Extra Bold" pitchFamily="50" charset="0"/>
              </a:rPr>
              <a:t>Plusieurs cas d’usage</a:t>
            </a:r>
            <a:endParaRPr lang="fr-FR" sz="2400" dirty="0">
              <a:latin typeface="BNPP Slab Serif Extra Bold" pitchFamily="50" charset="0"/>
            </a:endParaRPr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622223"/>
              </p:ext>
            </p:extLst>
          </p:nvPr>
        </p:nvGraphicFramePr>
        <p:xfrm>
          <a:off x="395536" y="699542"/>
          <a:ext cx="8424936" cy="4158998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296144"/>
                <a:gridCol w="2664296"/>
                <a:gridCol w="1800200"/>
                <a:gridCol w="2664296"/>
              </a:tblGrid>
              <a:tr h="360040"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rgbClr val="000000"/>
                          </a:solidFill>
                          <a:effectLst/>
                          <a:latin typeface="BNPP Sans Extra Bold" pitchFamily="50" charset="0"/>
                        </a:rPr>
                        <a:t>Type</a:t>
                      </a:r>
                    </a:p>
                  </a:txBody>
                  <a:tcPr marL="77827" marR="77827" marT="38914" marB="38914" anchor="ctr"/>
                </a:tc>
                <a:tc>
                  <a:txBody>
                    <a:bodyPr/>
                    <a:lstStyle/>
                    <a:p>
                      <a:r>
                        <a:rPr lang="fr-FR" sz="1600" b="1" dirty="0" err="1">
                          <a:solidFill>
                            <a:srgbClr val="000000"/>
                          </a:solidFill>
                          <a:effectLst/>
                          <a:latin typeface="BNPP Sans Extra Bold" pitchFamily="50" charset="0"/>
                        </a:rPr>
                        <a:t>Syntax</a:t>
                      </a:r>
                      <a:endParaRPr lang="fr-FR" sz="1600" b="1" dirty="0">
                        <a:solidFill>
                          <a:srgbClr val="000000"/>
                        </a:solidFill>
                        <a:effectLst/>
                        <a:latin typeface="BNPP Sans Extra Bold" pitchFamily="50" charset="0"/>
                      </a:endParaRPr>
                    </a:p>
                  </a:txBody>
                  <a:tcPr marL="77827" marR="77827" marT="38914" marB="38914" anchor="ctr"/>
                </a:tc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rgbClr val="000000"/>
                          </a:solidFill>
                          <a:effectLst/>
                          <a:latin typeface="BNPP Sans Extra Bold" pitchFamily="50" charset="0"/>
                        </a:rPr>
                        <a:t>Method Reference</a:t>
                      </a:r>
                    </a:p>
                  </a:txBody>
                  <a:tcPr marL="77827" marR="77827" marT="38914" marB="38914" anchor="ctr"/>
                </a:tc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rgbClr val="000000"/>
                          </a:solidFill>
                          <a:effectLst/>
                          <a:latin typeface="BNPP Sans Extra Bold" pitchFamily="50" charset="0"/>
                        </a:rPr>
                        <a:t>Lambda expression</a:t>
                      </a:r>
                    </a:p>
                  </a:txBody>
                  <a:tcPr marL="77827" marR="77827" marT="38914" marB="38914" anchor="ctr"/>
                </a:tc>
              </a:tr>
              <a:tr h="592854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effectLst/>
                          <a:latin typeface="BNPP Sans Extra Bold" pitchFamily="50" charset="0"/>
                        </a:rPr>
                        <a:t>Méthode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BNPP Sans Extra Bold" pitchFamily="50" charset="0"/>
                        </a:rPr>
                        <a:t> static</a:t>
                      </a: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BNPP Sans Extra Bold" pitchFamily="50" charset="0"/>
                      </a:endParaRPr>
                    </a:p>
                  </a:txBody>
                  <a:tcPr marL="77827" marR="77827" marT="38914" marB="38914"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Class::</a:t>
                      </a:r>
                      <a:r>
                        <a:rPr lang="fr-FR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staticMethod</a:t>
                      </a:r>
                      <a:endParaRPr lang="fr-FR" sz="14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77827" marR="77827" marT="38914" marB="38914" anchor="ctr"/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String::valueOf</a:t>
                      </a:r>
                      <a:endParaRPr lang="fr-F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77827" marR="77827" marT="38914" marB="38914" anchor="ctr"/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s -&gt; String.valueOf(s)</a:t>
                      </a:r>
                      <a:endParaRPr lang="fr-F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77827" marR="77827" marT="38914" marB="38914" anchor="ctr"/>
                </a:tc>
              </a:tr>
              <a:tr h="1079707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effectLst/>
                          <a:latin typeface="BNPP Sans Extra Bold" pitchFamily="50" charset="0"/>
                        </a:rPr>
                        <a:t>Méthode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BNPP Sans Extra Bold" pitchFamily="50" charset="0"/>
                        </a:rPr>
                        <a:t> d’un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BNPP Sans Extra Bold" pitchFamily="50" charset="0"/>
                        </a:rPr>
                        <a:t> objet </a:t>
                      </a:r>
                      <a:r>
                        <a:rPr lang="en-US" sz="1400" baseline="0" dirty="0" err="1" smtClean="0">
                          <a:solidFill>
                            <a:srgbClr val="000000"/>
                          </a:solidFill>
                          <a:effectLst/>
                          <a:latin typeface="BNPP Sans Extra Bold" pitchFamily="50" charset="0"/>
                        </a:rPr>
                        <a:t>particulier</a:t>
                      </a: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BNPP Sans Extra Bold" pitchFamily="50" charset="0"/>
                      </a:endParaRPr>
                    </a:p>
                  </a:txBody>
                  <a:tcPr marL="77827" marR="77827" marT="38914" marB="38914"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instance::</a:t>
                      </a:r>
                      <a:r>
                        <a:rPr lang="fr-FR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instanceMethod</a:t>
                      </a:r>
                      <a:endParaRPr lang="fr-FR" sz="14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77827" marR="77827" marT="38914" marB="38914"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s:toString</a:t>
                      </a:r>
                      <a:endParaRPr lang="fr-FR" sz="14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77827" marR="77827" marT="38914" marB="38914"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() -&gt; “</a:t>
                      </a:r>
                      <a:r>
                        <a:rPr lang="fr-FR" sz="1400" dirty="0" err="1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</a:t>
                      </a:r>
                      <a:r>
                        <a:rPr lang="fr-FR" sz="1400" dirty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”.</a:t>
                      </a:r>
                      <a:r>
                        <a:rPr lang="fr-FR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toString</a:t>
                      </a:r>
                      <a:r>
                        <a:rPr lang="fr-FR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fr-FR" sz="14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77827" marR="77827" marT="38914" marB="38914" anchor="ctr"/>
                </a:tc>
              </a:tr>
              <a:tr h="1328075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effectLst/>
                          <a:latin typeface="BNPP Sans Extra Bold" pitchFamily="50" charset="0"/>
                        </a:rPr>
                        <a:t>Méthode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BNPP Sans Extra Bold" pitchFamily="50" charset="0"/>
                        </a:rPr>
                        <a:t> d’un objet </a:t>
                      </a:r>
                      <a:r>
                        <a:rPr lang="en-US" sz="1400" baseline="0" dirty="0" err="1" smtClean="0">
                          <a:solidFill>
                            <a:srgbClr val="000000"/>
                          </a:solidFill>
                          <a:effectLst/>
                          <a:latin typeface="BNPP Sans Extra Bold" pitchFamily="50" charset="0"/>
                        </a:rPr>
                        <a:t>arbitraire</a:t>
                      </a: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BNPP Sans Extra Bold" pitchFamily="50" charset="0"/>
                      </a:endParaRPr>
                    </a:p>
                  </a:txBody>
                  <a:tcPr marL="77827" marR="77827" marT="38914" marB="38914"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Class:instanceMethod</a:t>
                      </a:r>
                      <a:endParaRPr lang="fr-FR" sz="14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77827" marR="77827" marT="38914" marB="38914"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String::</a:t>
                      </a:r>
                      <a:r>
                        <a:rPr lang="fr-FR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toString</a:t>
                      </a:r>
                      <a:endParaRPr lang="fr-FR" sz="14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77827" marR="77827" marT="38914" marB="38914"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s -&gt; </a:t>
                      </a:r>
                      <a:r>
                        <a:rPr lang="fr-FR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s.toString</a:t>
                      </a:r>
                      <a:r>
                        <a:rPr lang="fr-FR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fr-FR" sz="14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77827" marR="77827" marT="38914" marB="38914" anchor="ctr"/>
                </a:tc>
              </a:tr>
              <a:tr h="592854">
                <a:tc>
                  <a:txBody>
                    <a:bodyPr/>
                    <a:lstStyle/>
                    <a:p>
                      <a:r>
                        <a:rPr lang="fr-FR" sz="1400" dirty="0" smtClean="0">
                          <a:solidFill>
                            <a:srgbClr val="000000"/>
                          </a:solidFill>
                          <a:effectLst/>
                          <a:latin typeface="BNPP Sans Extra Bold" pitchFamily="50" charset="0"/>
                        </a:rPr>
                        <a:t>Constructeur</a:t>
                      </a:r>
                      <a:endParaRPr lang="fr-FR" sz="1400" b="0" dirty="0">
                        <a:solidFill>
                          <a:srgbClr val="000000"/>
                        </a:solidFill>
                        <a:effectLst/>
                        <a:latin typeface="BNPP Sans Extra Bold" pitchFamily="50" charset="0"/>
                      </a:endParaRPr>
                    </a:p>
                  </a:txBody>
                  <a:tcPr marL="77827" marR="77827" marT="38914" marB="38914" anchor="ctr"/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Class::new</a:t>
                      </a:r>
                      <a:endParaRPr lang="fr-F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77827" marR="77827" marT="38914" marB="38914" anchor="ctr"/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String::new</a:t>
                      </a:r>
                      <a:endParaRPr lang="fr-F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77827" marR="77827" marT="38914" marB="38914" anchor="ctr"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() -&gt; new String()</a:t>
                      </a:r>
                      <a:endParaRPr lang="fr-FR" sz="1400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77827" marR="77827" marT="38914" marB="38914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86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5"/>
          <p:cNvSpPr>
            <a:spLocks noChangeArrowheads="1"/>
          </p:cNvSpPr>
          <p:nvPr/>
        </p:nvSpPr>
        <p:spPr bwMode="auto">
          <a:xfrm>
            <a:off x="1619672" y="339502"/>
            <a:ext cx="5976664" cy="181588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final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boolean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computeResult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 =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compute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number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)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final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boolean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processResult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 =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process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number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)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if 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computeResult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 &amp;&amp;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processResult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) {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System.</a:t>
            </a:r>
            <a:r>
              <a:rPr kumimoji="0" lang="fr-FR" altLang="fr-FR" sz="16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itchFamily="49" charset="0"/>
                <a:cs typeface="Courier New" pitchFamily="49" charset="0"/>
              </a:rPr>
              <a:t>out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.println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itchFamily="49" charset="0"/>
                <a:cs typeface="Courier New" pitchFamily="49" charset="0"/>
              </a:rPr>
              <a:t>"TRUE"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)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}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else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{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System.</a:t>
            </a:r>
            <a:r>
              <a:rPr kumimoji="0" lang="fr-FR" altLang="fr-FR" sz="16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itchFamily="49" charset="0"/>
                <a:cs typeface="Courier New" pitchFamily="49" charset="0"/>
              </a:rPr>
              <a:t>out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.println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itchFamily="49" charset="0"/>
                <a:cs typeface="Courier New" pitchFamily="49" charset="0"/>
              </a:rPr>
              <a:t>"FALSE"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)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}</a:t>
            </a:r>
            <a:endParaRPr kumimoji="0" lang="fr-FR" altLang="fr-FR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16"/>
          <p:cNvSpPr>
            <a:spLocks noChangeArrowheads="1"/>
          </p:cNvSpPr>
          <p:nvPr/>
        </p:nvSpPr>
        <p:spPr bwMode="auto">
          <a:xfrm>
            <a:off x="323528" y="3075806"/>
            <a:ext cx="8568952" cy="181588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final 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Supplier&lt;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Boolean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 &gt;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computeResult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 = () - &gt;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compute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number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)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final 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Supplier &lt;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Boolean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 &gt;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processResult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 = () - &gt;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process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number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)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if 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computeResult.get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() &amp;&amp;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processResult.get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()) {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System.</a:t>
            </a:r>
            <a:r>
              <a:rPr kumimoji="0" lang="fr-FR" altLang="fr-FR" sz="16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itchFamily="49" charset="0"/>
                <a:cs typeface="Courier New" pitchFamily="49" charset="0"/>
              </a:rPr>
              <a:t>out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.println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itchFamily="49" charset="0"/>
                <a:cs typeface="Courier New" pitchFamily="49" charset="0"/>
              </a:rPr>
              <a:t>"TRUE"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)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}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else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{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System.</a:t>
            </a:r>
            <a:r>
              <a:rPr kumimoji="0" lang="fr-FR" altLang="fr-FR" sz="16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itchFamily="49" charset="0"/>
                <a:cs typeface="Courier New" pitchFamily="49" charset="0"/>
              </a:rPr>
              <a:t>out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.println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itchFamily="49" charset="0"/>
                <a:cs typeface="Courier New" pitchFamily="49" charset="0"/>
              </a:rPr>
              <a:t>"FALSE"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)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}</a:t>
            </a:r>
            <a:endParaRPr kumimoji="0" lang="fr-FR" altLang="fr-FR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Espace réservé du contenu 1"/>
          <p:cNvSpPr>
            <a:spLocks noGrp="1"/>
          </p:cNvSpPr>
          <p:nvPr>
            <p:ph idx="1"/>
          </p:nvPr>
        </p:nvSpPr>
        <p:spPr>
          <a:xfrm>
            <a:off x="1601670" y="2283718"/>
            <a:ext cx="5940660" cy="648072"/>
          </a:xfrm>
        </p:spPr>
        <p:txBody>
          <a:bodyPr anchor="t">
            <a:noAutofit/>
          </a:bodyPr>
          <a:lstStyle/>
          <a:p>
            <a:pPr marL="0" indent="0" algn="ctr">
              <a:buNone/>
            </a:pPr>
            <a:r>
              <a:rPr lang="fr-FR" sz="3600" dirty="0" smtClean="0">
                <a:solidFill>
                  <a:schemeClr val="tx1"/>
                </a:solidFill>
                <a:latin typeface="BNPP Sans Extra Bold" pitchFamily="50" charset="0"/>
              </a:rPr>
              <a:t>Quelle(s) différence(s) ?</a:t>
            </a:r>
            <a:endParaRPr lang="fr-FR" sz="4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09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Ã©sultat de recherche d'images pour &quot;sondage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59582"/>
            <a:ext cx="7905750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1"/>
          <p:cNvSpPr>
            <a:spLocks noGrp="1"/>
          </p:cNvSpPr>
          <p:nvPr>
            <p:ph idx="1"/>
          </p:nvPr>
        </p:nvSpPr>
        <p:spPr>
          <a:xfrm>
            <a:off x="342578" y="4443958"/>
            <a:ext cx="8460000" cy="360040"/>
          </a:xfrm>
        </p:spPr>
        <p:txBody>
          <a:bodyPr>
            <a:noAutofit/>
          </a:bodyPr>
          <a:lstStyle/>
          <a:p>
            <a:pPr marL="179387" lvl="1" indent="0" algn="ctr">
              <a:buNone/>
            </a:pPr>
            <a:r>
              <a:rPr lang="fr-FR" sz="3200" dirty="0" smtClean="0">
                <a:latin typeface="BNPP Sans Extra Bold" pitchFamily="50" charset="0"/>
              </a:rPr>
              <a:t>Quelle niveau d’adoption des derniers JDK ?</a:t>
            </a:r>
            <a:endParaRPr lang="fr-FR" sz="1400" dirty="0" smtClean="0">
              <a:solidFill>
                <a:schemeClr val="bg2"/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38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6162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RÃ©sultat de recherche d'images pour &quot;lazy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644008" y="267494"/>
            <a:ext cx="4320480" cy="4680520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endParaRPr lang="fr-FR" sz="2800" dirty="0" smtClean="0">
              <a:solidFill>
                <a:schemeClr val="tx1"/>
              </a:solidFill>
              <a:latin typeface="BNPP Sans Extra Bold" pitchFamily="50" charset="0"/>
            </a:endParaRPr>
          </a:p>
          <a:p>
            <a:pPr marL="0" indent="0" algn="ctr">
              <a:buNone/>
            </a:pPr>
            <a:r>
              <a:rPr lang="fr-FR" sz="2800" dirty="0" smtClean="0">
                <a:solidFill>
                  <a:schemeClr val="tx1"/>
                </a:solidFill>
                <a:latin typeface="BNPP Sans Extra Bold" pitchFamily="50" charset="0"/>
              </a:rPr>
              <a:t>Les </a:t>
            </a:r>
            <a:r>
              <a:rPr lang="fr-FR" sz="2800" dirty="0" err="1" smtClean="0">
                <a:solidFill>
                  <a:schemeClr val="tx1"/>
                </a:solidFill>
                <a:latin typeface="BNPP Sans Extra Bold" pitchFamily="50" charset="0"/>
              </a:rPr>
              <a:t>lambdas</a:t>
            </a:r>
            <a:r>
              <a:rPr lang="fr-FR" sz="2800" dirty="0" smtClean="0">
                <a:solidFill>
                  <a:schemeClr val="tx1"/>
                </a:solidFill>
                <a:latin typeface="BNPP Sans Extra Bold" pitchFamily="50" charset="0"/>
              </a:rPr>
              <a:t> en java sont évalués au dernier moment</a:t>
            </a:r>
          </a:p>
          <a:p>
            <a:pPr marL="0" indent="0" algn="ctr">
              <a:buNone/>
            </a:pPr>
            <a:endParaRPr lang="fr-FR" sz="2400" dirty="0" smtClean="0">
              <a:solidFill>
                <a:srgbClr val="000000"/>
              </a:solidFill>
              <a:latin typeface="BNPP Sans Extra Bold" pitchFamily="50" charset="0"/>
            </a:endParaRPr>
          </a:p>
          <a:p>
            <a:pPr marL="0" indent="0" algn="ctr">
              <a:buNone/>
            </a:pPr>
            <a:endParaRPr lang="fr-FR" sz="2400" dirty="0">
              <a:solidFill>
                <a:srgbClr val="000000"/>
              </a:solidFill>
              <a:latin typeface="BNPP Sans Extra Bold" pitchFamily="50" charset="0"/>
            </a:endParaRPr>
          </a:p>
          <a:p>
            <a:pPr marL="0" indent="0" algn="ctr">
              <a:buNone/>
            </a:pPr>
            <a:r>
              <a:rPr lang="fr-FR" sz="4800" dirty="0" err="1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2"/>
                </a:solidFill>
                <a:latin typeface="BNPP Sans Extra Bold" pitchFamily="50" charset="0"/>
              </a:rPr>
              <a:t>lazy</a:t>
            </a:r>
            <a:r>
              <a:rPr lang="fr-FR" sz="48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2"/>
                </a:solidFill>
                <a:latin typeface="BNPP Sans Extra Bold" pitchFamily="50" charset="0"/>
              </a:rPr>
              <a:t> </a:t>
            </a:r>
            <a:r>
              <a:rPr lang="fr-FR" sz="4800" dirty="0" err="1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2"/>
                </a:solidFill>
                <a:latin typeface="BNPP Sans Extra Bold" pitchFamily="50" charset="0"/>
              </a:rPr>
              <a:t>evaluation</a:t>
            </a:r>
            <a:endParaRPr lang="fr-FR" sz="48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2"/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endParaRPr lang="fr-FR" sz="4000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55576" y="3867894"/>
            <a:ext cx="792088" cy="769441"/>
          </a:xfrm>
          <a:prstGeom prst="rect">
            <a:avLst/>
          </a:prstGeom>
          <a:solidFill>
            <a:srgbClr val="616266"/>
          </a:solidFill>
        </p:spPr>
        <p:txBody>
          <a:bodyPr wrap="square">
            <a:spAutoFit/>
          </a:bodyPr>
          <a:lstStyle/>
          <a:p>
            <a:pPr algn="ctr"/>
            <a:endParaRPr lang="fr-FR" sz="4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91816" y="3725317"/>
            <a:ext cx="79208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4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endParaRPr lang="fr-FR" sz="4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71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</a:t>
            </a:r>
            <a:r>
              <a:rPr lang="fr-FR" dirty="0" err="1" smtClean="0"/>
              <a:t>lambdas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41</a:t>
            </a:fld>
            <a:endParaRPr lang="fr-FR" dirty="0"/>
          </a:p>
        </p:txBody>
      </p:sp>
      <p:sp>
        <p:nvSpPr>
          <p:cNvPr id="9" name="Espace réservé du contenu 1"/>
          <p:cNvSpPr txBox="1">
            <a:spLocks/>
          </p:cNvSpPr>
          <p:nvPr/>
        </p:nvSpPr>
        <p:spPr>
          <a:xfrm>
            <a:off x="323528" y="984270"/>
            <a:ext cx="8460000" cy="18755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Interface fonctionnelle ,</a:t>
            </a:r>
          </a:p>
          <a:p>
            <a:pPr marL="0" indent="0">
              <a:buNone/>
            </a:pP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programmation fonctionnelle,</a:t>
            </a:r>
          </a:p>
          <a:p>
            <a:pPr marL="0" indent="0">
              <a:buNone/>
            </a:pP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fonction plutôt que état,</a:t>
            </a:r>
          </a:p>
          <a:p>
            <a:pPr marL="0" indent="0">
              <a:buNone/>
            </a:pPr>
            <a:r>
              <a:rPr lang="fr-FR" sz="2400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Lambdas</a:t>
            </a: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Expressions,</a:t>
            </a:r>
          </a:p>
          <a:p>
            <a:pPr marL="0" indent="0">
              <a:buNone/>
            </a:pP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Référence de méthode…</a:t>
            </a:r>
          </a:p>
        </p:txBody>
      </p:sp>
      <p:pic>
        <p:nvPicPr>
          <p:cNvPr id="6146" name="Picture 2" descr="RÃ©sultat de recherche d'images pour &quot;lambdas java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757073"/>
            <a:ext cx="1728192" cy="171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ce réservé du contenu 1"/>
          <p:cNvSpPr txBox="1">
            <a:spLocks/>
          </p:cNvSpPr>
          <p:nvPr/>
        </p:nvSpPr>
        <p:spPr>
          <a:xfrm>
            <a:off x="323528" y="2802049"/>
            <a:ext cx="8460000" cy="10999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3200" dirty="0" smtClean="0">
                <a:solidFill>
                  <a:schemeClr val="bg2"/>
                </a:solidFill>
                <a:latin typeface="BNPP Sans Extra Bold" pitchFamily="50" charset="0"/>
              </a:rPr>
              <a:t>Tout pour utiliser la nouvelle API</a:t>
            </a:r>
            <a:r>
              <a:rPr lang="fr-FR" sz="3200" dirty="0">
                <a:solidFill>
                  <a:schemeClr val="bg2"/>
                </a:solidFill>
                <a:latin typeface="BNPP Sans Extra Bold" pitchFamily="50" charset="0"/>
              </a:rPr>
              <a:t> </a:t>
            </a:r>
            <a:r>
              <a:rPr lang="fr-FR" sz="3200" dirty="0" smtClean="0">
                <a:solidFill>
                  <a:schemeClr val="bg2"/>
                </a:solidFill>
                <a:latin typeface="BNPP Sans Extra Bold" pitchFamily="50" charset="0"/>
              </a:rPr>
              <a:t>Stream !</a:t>
            </a:r>
          </a:p>
        </p:txBody>
      </p:sp>
    </p:spTree>
    <p:extLst>
      <p:ext uri="{BB962C8B-B14F-4D97-AF65-F5344CB8AC3E}">
        <p14:creationId xmlns:p14="http://schemas.microsoft.com/office/powerpoint/2010/main" val="222426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3200" dirty="0" smtClean="0">
                <a:solidFill>
                  <a:schemeClr val="bg2"/>
                </a:solidFill>
                <a:latin typeface="BNPP Sans Extra Bold" pitchFamily="50" charset="0"/>
              </a:rPr>
              <a:t>L’API LA PLUS IMPORTANTE </a:t>
            </a:r>
            <a:r>
              <a:rPr lang="fr-FR" sz="3200" dirty="0" smtClean="0">
                <a:latin typeface="BNPP Sans Extra Bold" pitchFamily="50" charset="0"/>
              </a:rPr>
              <a:t>depuis Java 5 !</a:t>
            </a:r>
          </a:p>
          <a:p>
            <a:pPr marL="0" indent="0">
              <a:buNone/>
            </a:pPr>
            <a:endParaRPr lang="fr-FR" sz="2400" dirty="0"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fr-FR" sz="2400" dirty="0" smtClean="0">
                <a:latin typeface="BNPP Sans Extra Bold" pitchFamily="50" charset="0"/>
              </a:rPr>
              <a:t>Gros changement sur la façon d’utiliser les collections</a:t>
            </a:r>
          </a:p>
          <a:p>
            <a:pPr marL="0" indent="0">
              <a:buNone/>
            </a:pPr>
            <a:endParaRPr lang="fr-FR" sz="2400" dirty="0"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fr-FR" sz="2400" dirty="0" smtClean="0">
                <a:latin typeface="BNPP Sans Extra Bold" pitchFamily="50" charset="0"/>
              </a:rPr>
              <a:t>L’API permet de transformer</a:t>
            </a:r>
          </a:p>
          <a:p>
            <a:pPr marL="0" indent="0">
              <a:buNone/>
            </a:pPr>
            <a:r>
              <a:rPr lang="fr-FR" sz="2400" dirty="0">
                <a:latin typeface="BNPP Sans Extra Bold" pitchFamily="50" charset="0"/>
              </a:rPr>
              <a:t>	</a:t>
            </a:r>
            <a:r>
              <a:rPr lang="fr-FR" sz="2400" dirty="0" smtClean="0">
                <a:latin typeface="BNPP Sans Extra Bold" pitchFamily="50" charset="0"/>
              </a:rPr>
              <a:t> des </a:t>
            </a:r>
            <a:r>
              <a:rPr lang="fr-FR" sz="2400" dirty="0" smtClean="0">
                <a:solidFill>
                  <a:schemeClr val="bg2"/>
                </a:solidFill>
                <a:latin typeface="BNPP Sans Extra Bold" pitchFamily="50" charset="0"/>
              </a:rPr>
              <a:t>Data Structure </a:t>
            </a:r>
            <a:r>
              <a:rPr lang="fr-FR" sz="2400" dirty="0" smtClean="0">
                <a:latin typeface="BNPP Sans Extra Bold" pitchFamily="50" charset="0"/>
              </a:rPr>
              <a:t>en </a:t>
            </a:r>
            <a:r>
              <a:rPr lang="fr-FR" sz="2400" dirty="0" smtClean="0">
                <a:solidFill>
                  <a:schemeClr val="bg2"/>
                </a:solidFill>
                <a:latin typeface="BNPP Sans Extra Bold" pitchFamily="50" charset="0"/>
              </a:rPr>
              <a:t>Flux de données</a:t>
            </a:r>
            <a:endParaRPr lang="fr-FR" sz="2400" dirty="0">
              <a:solidFill>
                <a:schemeClr val="bg2"/>
              </a:solidFill>
              <a:latin typeface="BNPP Sans Extra Bold" pitchFamily="50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L’API Stream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42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5623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4400" dirty="0" smtClean="0">
                <a:solidFill>
                  <a:srgbClr val="000000"/>
                </a:solidFill>
                <a:latin typeface="BNPP Sans Extra Bold" pitchFamily="50" charset="0"/>
              </a:rPr>
              <a:t>Mais c’est quoi un </a:t>
            </a:r>
            <a:r>
              <a:rPr lang="fr-FR" sz="4400" dirty="0" err="1" smtClean="0">
                <a:solidFill>
                  <a:srgbClr val="000000"/>
                </a:solidFill>
                <a:latin typeface="BNPP Sans Extra Bold" pitchFamily="50" charset="0"/>
              </a:rPr>
              <a:t>stream</a:t>
            </a:r>
            <a:r>
              <a:rPr lang="fr-FR" sz="4400" dirty="0" smtClean="0">
                <a:solidFill>
                  <a:srgbClr val="000000"/>
                </a:solidFill>
                <a:latin typeface="BNPP Sans Extra Bold" pitchFamily="50" charset="0"/>
              </a:rPr>
              <a:t> ?</a:t>
            </a:r>
            <a:endParaRPr lang="fr-FR" sz="3600" dirty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L’API Stream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43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7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8" name="Picture 12" descr="Image associÃ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94" y="-4589"/>
            <a:ext cx="9147794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Espace réservé du contenu 1"/>
          <p:cNvSpPr>
            <a:spLocks noGrp="1"/>
          </p:cNvSpPr>
          <p:nvPr>
            <p:ph idx="1"/>
          </p:nvPr>
        </p:nvSpPr>
        <p:spPr>
          <a:xfrm>
            <a:off x="2411760" y="4155926"/>
            <a:ext cx="6533678" cy="78266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4400" dirty="0" smtClean="0">
                <a:ln w="12700"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tx1"/>
                </a:solidFill>
                <a:latin typeface="BNPP Sans Extra Bold" pitchFamily="50" charset="0"/>
              </a:rPr>
              <a:t>Un pipeline d’opérations</a:t>
            </a:r>
            <a:endParaRPr lang="fr-FR" sz="3600" dirty="0">
              <a:ln w="12700">
                <a:solidFill>
                  <a:schemeClr val="bg1">
                    <a:lumMod val="50000"/>
                  </a:schemeClr>
                </a:solidFill>
              </a:ln>
              <a:solidFill>
                <a:schemeClr val="tx1"/>
              </a:solidFill>
              <a:latin typeface="BNPP Sans Extra Bold" pitchFamily="50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81167" y="984548"/>
            <a:ext cx="1008112" cy="288032"/>
          </a:xfrm>
          <a:prstGeom prst="rect">
            <a:avLst/>
          </a:prstGeom>
          <a:solidFill>
            <a:schemeClr val="tx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rgbClr val="000000"/>
                </a:solidFill>
              </a:rPr>
              <a:t>.filter(…)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732240" y="1779662"/>
            <a:ext cx="1080120" cy="288032"/>
          </a:xfrm>
          <a:prstGeom prst="rect">
            <a:avLst/>
          </a:prstGeom>
          <a:solidFill>
            <a:schemeClr val="tx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dirty="0" smtClean="0">
                <a:solidFill>
                  <a:srgbClr val="000000"/>
                </a:solidFill>
              </a:rPr>
              <a:t>.</a:t>
            </a:r>
            <a:r>
              <a:rPr lang="fr-FR" sz="1600" dirty="0" err="1" smtClean="0">
                <a:solidFill>
                  <a:srgbClr val="000000"/>
                </a:solidFill>
              </a:rPr>
              <a:t>map</a:t>
            </a:r>
            <a:r>
              <a:rPr lang="fr-FR" sz="1600" dirty="0" smtClean="0">
                <a:solidFill>
                  <a:srgbClr val="000000"/>
                </a:solidFill>
              </a:rPr>
              <a:t>(…)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436096" y="2567160"/>
            <a:ext cx="2088232" cy="360040"/>
          </a:xfrm>
          <a:prstGeom prst="rect">
            <a:avLst/>
          </a:prstGeom>
          <a:solidFill>
            <a:schemeClr val="tx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800" dirty="0" smtClean="0">
                <a:solidFill>
                  <a:srgbClr val="000000"/>
                </a:solidFill>
              </a:rPr>
              <a:t>.</a:t>
            </a:r>
            <a:r>
              <a:rPr lang="fr-FR" sz="2800" dirty="0" err="1" smtClean="0">
                <a:solidFill>
                  <a:srgbClr val="000000"/>
                </a:solidFill>
              </a:rPr>
              <a:t>sorted</a:t>
            </a:r>
            <a:r>
              <a:rPr lang="fr-FR" sz="2800" dirty="0" smtClean="0">
                <a:solidFill>
                  <a:srgbClr val="000000"/>
                </a:solidFill>
              </a:rPr>
              <a:t>(…)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79512" y="3219822"/>
            <a:ext cx="3312368" cy="720080"/>
          </a:xfrm>
          <a:prstGeom prst="rect">
            <a:avLst/>
          </a:prstGeom>
          <a:solidFill>
            <a:schemeClr val="tx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3600" dirty="0" smtClean="0">
                <a:solidFill>
                  <a:srgbClr val="000000"/>
                </a:solidFill>
              </a:rPr>
              <a:t>.</a:t>
            </a:r>
            <a:r>
              <a:rPr lang="fr-FR" sz="3600" dirty="0" err="1" smtClean="0">
                <a:solidFill>
                  <a:srgbClr val="000000"/>
                </a:solidFill>
              </a:rPr>
              <a:t>collect</a:t>
            </a:r>
            <a:r>
              <a:rPr lang="fr-FR" sz="3600" dirty="0" smtClean="0">
                <a:solidFill>
                  <a:srgbClr val="000000"/>
                </a:solidFill>
              </a:rPr>
              <a:t>(</a:t>
            </a:r>
            <a:r>
              <a:rPr lang="fr-FR" sz="3600" dirty="0" err="1" smtClean="0">
                <a:solidFill>
                  <a:srgbClr val="000000"/>
                </a:solidFill>
              </a:rPr>
              <a:t>toList</a:t>
            </a:r>
            <a:r>
              <a:rPr lang="fr-FR" sz="3600" dirty="0" smtClean="0">
                <a:solidFill>
                  <a:srgbClr val="000000"/>
                </a:solidFill>
              </a:rPr>
              <a:t>()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436096" y="840532"/>
            <a:ext cx="1008112" cy="288032"/>
          </a:xfrm>
          <a:prstGeom prst="rect">
            <a:avLst/>
          </a:prstGeom>
          <a:solidFill>
            <a:schemeClr val="tx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rgbClr val="000000"/>
                </a:solidFill>
              </a:rPr>
              <a:t>Datas</a:t>
            </a:r>
          </a:p>
        </p:txBody>
      </p:sp>
    </p:spTree>
    <p:extLst>
      <p:ext uri="{BB962C8B-B14F-4D97-AF65-F5344CB8AC3E}">
        <p14:creationId xmlns:p14="http://schemas.microsoft.com/office/powerpoint/2010/main" val="406274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2578" y="267494"/>
            <a:ext cx="8460000" cy="46085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fr-FR" sz="4800" dirty="0" smtClean="0">
              <a:solidFill>
                <a:schemeClr val="bg2"/>
              </a:solidFill>
              <a:latin typeface="BNPP Sans Extra Bold" pitchFamily="50" charset="0"/>
            </a:endParaRPr>
          </a:p>
          <a:p>
            <a:pPr marL="0" indent="0" algn="ctr">
              <a:buNone/>
            </a:pPr>
            <a:endParaRPr lang="fr-FR" sz="4800" dirty="0">
              <a:solidFill>
                <a:schemeClr val="bg2"/>
              </a:solidFill>
              <a:latin typeface="BNPP Sans Extra Bold" pitchFamily="50" charset="0"/>
            </a:endParaRPr>
          </a:p>
          <a:p>
            <a:pPr marL="0" indent="0" algn="ctr">
              <a:buNone/>
            </a:pPr>
            <a:r>
              <a:rPr lang="fr-FR" sz="6600" dirty="0" smtClean="0">
                <a:solidFill>
                  <a:schemeClr val="bg2"/>
                </a:solidFill>
                <a:latin typeface="BNPP Sans Extra Bold" pitchFamily="50" charset="0"/>
              </a:rPr>
              <a:t>Mais pourquoi ?</a:t>
            </a:r>
          </a:p>
          <a:p>
            <a:pPr marL="0" indent="0" algn="ctr">
              <a:buNone/>
            </a:pPr>
            <a:r>
              <a:rPr lang="fr-FR" sz="3600" dirty="0" smtClean="0">
                <a:solidFill>
                  <a:schemeClr val="tx1"/>
                </a:solidFill>
                <a:latin typeface="BNPP Sans Extra Bold" pitchFamily="50" charset="0"/>
              </a:rPr>
              <a:t>Les collections c’est plutôt bien non ?</a:t>
            </a:r>
            <a:endParaRPr lang="fr-FR" sz="2800" dirty="0">
              <a:solidFill>
                <a:schemeClr val="tx1"/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72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23528" y="852985"/>
            <a:ext cx="8479050" cy="5666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dirty="0" smtClean="0">
                <a:solidFill>
                  <a:srgbClr val="000000"/>
                </a:solidFill>
                <a:latin typeface="BNPP Sans Extra Bold" pitchFamily="50" charset="0"/>
              </a:rPr>
              <a:t>Que pensez vous de ces exemples ?</a:t>
            </a:r>
            <a:endParaRPr lang="fr-FR" sz="2000" dirty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L’API Stream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46</a:t>
            </a:fld>
            <a:endParaRPr lang="fr-FR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79512" y="1439939"/>
            <a:ext cx="4608511" cy="224676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String[] strings = 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new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String[]{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</a:t>
            </a:r>
            <a:r>
              <a:rPr kumimoji="0" lang="fr-FR" altLang="fr-FR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Plop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</a:t>
            </a:r>
            <a:r>
              <a:rPr kumimoji="0" lang="fr-FR" altLang="fr-FR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plip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</a:t>
            </a:r>
            <a:r>
              <a:rPr kumimoji="0" lang="fr-FR" altLang="fr-FR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Plup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</a:t>
            </a:r>
            <a:r>
              <a:rPr kumimoji="0" lang="fr-FR" altLang="fr-FR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plap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"toto"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};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List&lt;String&gt;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sorted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= 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new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ArrayList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&lt;&gt;();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for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(String s : strings) {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if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s.startsWith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"P"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)) {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sorted.add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s.toUpperCase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());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}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}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Collections.</a:t>
            </a:r>
            <a:r>
              <a:rPr kumimoji="0" lang="fr-FR" altLang="fr-FR" sz="14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sort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sorted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  <a:endParaRPr kumimoji="0" lang="fr-FR" altLang="fr-FR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932040" y="1439938"/>
            <a:ext cx="4032448" cy="224676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int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[]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ints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= {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1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-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9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5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12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78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62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-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8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0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-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98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6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5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};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int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nbPos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=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0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for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int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i :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ints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 {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if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(i &gt;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0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 {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nbPos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++;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}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}</a:t>
            </a:r>
            <a:endParaRPr kumimoji="0" lang="fr-FR" altLang="fr-FR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Espace réservé du contenu 1"/>
          <p:cNvSpPr txBox="1">
            <a:spLocks/>
          </p:cNvSpPr>
          <p:nvPr/>
        </p:nvSpPr>
        <p:spPr>
          <a:xfrm>
            <a:off x="323776" y="3723878"/>
            <a:ext cx="847905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Grande"/>
              <a:buNone/>
            </a:pPr>
            <a:r>
              <a:rPr lang="fr-FR" sz="2000" dirty="0" smtClean="0">
                <a:solidFill>
                  <a:srgbClr val="000000"/>
                </a:solidFill>
                <a:latin typeface="BNPP Sans Extra Bold" pitchFamily="50" charset="0"/>
              </a:rPr>
              <a:t>Beaucoup de code pour pas grand-chose ?</a:t>
            </a:r>
          </a:p>
          <a:p>
            <a:pPr marL="0" indent="0" algn="ctr">
              <a:buFont typeface="Lucida Grande"/>
              <a:buNone/>
            </a:pPr>
            <a:r>
              <a:rPr lang="fr-FR" sz="2000" dirty="0" smtClean="0">
                <a:solidFill>
                  <a:srgbClr val="000000"/>
                </a:solidFill>
                <a:latin typeface="BNPP Sans Extra Bold" pitchFamily="50" charset="0"/>
              </a:rPr>
              <a:t>Complexité technique élevée pour un résultat fonctionnel simple ?</a:t>
            </a:r>
            <a:endParaRPr lang="fr-FR" sz="1600" dirty="0">
              <a:solidFill>
                <a:srgbClr val="000000"/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75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23528" y="852985"/>
            <a:ext cx="8479050" cy="5666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dirty="0" smtClean="0">
                <a:solidFill>
                  <a:srgbClr val="000000"/>
                </a:solidFill>
                <a:latin typeface="BNPP Sans Extra Bold" pitchFamily="50" charset="0"/>
              </a:rPr>
              <a:t>C’est la que </a:t>
            </a:r>
            <a:r>
              <a:rPr lang="fr-FR" sz="2800" dirty="0" smtClean="0">
                <a:solidFill>
                  <a:schemeClr val="bg2"/>
                </a:solidFill>
                <a:latin typeface="BNPP Sans Extra Bold" pitchFamily="50" charset="0"/>
              </a:rPr>
              <a:t>l’API Stream </a:t>
            </a:r>
            <a:r>
              <a:rPr lang="fr-FR" sz="2800" dirty="0" smtClean="0">
                <a:solidFill>
                  <a:srgbClr val="000000"/>
                </a:solidFill>
                <a:latin typeface="BNPP Sans Extra Bold" pitchFamily="50" charset="0"/>
              </a:rPr>
              <a:t>rentre en jeu !</a:t>
            </a:r>
            <a:endParaRPr lang="fr-FR" sz="2000" dirty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L’API Stream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47</a:t>
            </a:fld>
            <a:endParaRPr lang="fr-FR" dirty="0"/>
          </a:p>
        </p:txBody>
      </p:sp>
      <p:sp>
        <p:nvSpPr>
          <p:cNvPr id="10" name="Espace réservé du contenu 1"/>
          <p:cNvSpPr txBox="1">
            <a:spLocks/>
          </p:cNvSpPr>
          <p:nvPr/>
        </p:nvSpPr>
        <p:spPr>
          <a:xfrm>
            <a:off x="323528" y="2859782"/>
            <a:ext cx="8479050" cy="1656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Grande"/>
              <a:buNone/>
            </a:pPr>
            <a:r>
              <a:rPr lang="fr-FR" sz="2400" dirty="0" smtClean="0">
                <a:solidFill>
                  <a:srgbClr val="000000"/>
                </a:solidFill>
                <a:latin typeface="BNPP Sans Extra Bold" pitchFamily="50" charset="0"/>
              </a:rPr>
              <a:t>Les </a:t>
            </a:r>
            <a:r>
              <a:rPr lang="fr-FR" sz="2400" dirty="0" err="1" smtClean="0">
                <a:solidFill>
                  <a:srgbClr val="000000"/>
                </a:solidFill>
                <a:latin typeface="BNPP Sans Extra Bold" pitchFamily="50" charset="0"/>
              </a:rPr>
              <a:t>streams</a:t>
            </a:r>
            <a:r>
              <a:rPr lang="fr-FR" sz="2400" dirty="0" smtClean="0">
                <a:solidFill>
                  <a:srgbClr val="000000"/>
                </a:solidFill>
                <a:latin typeface="BNPP Sans Extra Bold" pitchFamily="50" charset="0"/>
              </a:rPr>
              <a:t> permettent (entre autre)</a:t>
            </a:r>
          </a:p>
          <a:p>
            <a:pPr marL="0" indent="0" algn="ctr">
              <a:buFont typeface="Lucida Grande"/>
              <a:buNone/>
            </a:pPr>
            <a:r>
              <a:rPr lang="fr-FR" sz="2800" dirty="0" smtClean="0">
                <a:solidFill>
                  <a:schemeClr val="bg2"/>
                </a:solidFill>
                <a:latin typeface="BNPP Sans Extra Bold" pitchFamily="50" charset="0"/>
              </a:rPr>
              <a:t>De faire des choses simples, simplement</a:t>
            </a:r>
          </a:p>
          <a:p>
            <a:pPr marL="0" indent="0" algn="ctr">
              <a:buFont typeface="Lucida Grande"/>
              <a:buNone/>
            </a:pPr>
            <a:endParaRPr lang="fr-FR" sz="2800" dirty="0" smtClean="0">
              <a:solidFill>
                <a:schemeClr val="bg2"/>
              </a:solidFill>
              <a:latin typeface="BNPP Sans Extra Bold" pitchFamily="50" charset="0"/>
            </a:endParaRPr>
          </a:p>
          <a:p>
            <a:pPr marL="0" indent="0" algn="ctr">
              <a:buNone/>
            </a:pPr>
            <a:r>
              <a:rPr lang="fr-FR" sz="2400" dirty="0">
                <a:solidFill>
                  <a:srgbClr val="000000"/>
                </a:solidFill>
                <a:latin typeface="BNPP Sans Extra Bold" pitchFamily="50" charset="0"/>
              </a:rPr>
              <a:t>On oublie la complexité technique inutile</a:t>
            </a:r>
          </a:p>
          <a:p>
            <a:pPr marL="0" indent="0" algn="ctr">
              <a:buNone/>
            </a:pPr>
            <a:r>
              <a:rPr lang="fr-FR" sz="2800" dirty="0">
                <a:solidFill>
                  <a:schemeClr val="bg2"/>
                </a:solidFill>
                <a:latin typeface="BNPP Sans Extra Bold" pitchFamily="50" charset="0"/>
              </a:rPr>
              <a:t>On peut se concentrer sur les vrais </a:t>
            </a:r>
            <a:r>
              <a:rPr lang="fr-FR" sz="2800" dirty="0" smtClean="0">
                <a:solidFill>
                  <a:schemeClr val="bg2"/>
                </a:solidFill>
                <a:latin typeface="BNPP Sans Extra Bold" pitchFamily="50" charset="0"/>
              </a:rPr>
              <a:t>difficultés</a:t>
            </a:r>
            <a:endParaRPr lang="fr-FR" sz="2000" dirty="0">
              <a:solidFill>
                <a:schemeClr val="bg2"/>
              </a:solidFill>
              <a:latin typeface="BNPP Sans Extra Bold" pitchFamily="50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95536" y="1385274"/>
            <a:ext cx="4032448" cy="138499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List&lt;String&gt; sortedJDK8 = </a:t>
            </a:r>
            <a:r>
              <a:rPr kumimoji="0" lang="fr-FR" altLang="fr-FR" sz="14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Arrays.</a:t>
            </a:r>
            <a:r>
              <a:rPr kumimoji="0" lang="fr-FR" altLang="fr-FR" sz="1400" b="1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stream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(strings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.filter(s -&gt;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s.startsWith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"P"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map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(s -&gt;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s.toUpperCase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())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sorted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collect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Collectors.</a:t>
            </a:r>
            <a:r>
              <a:rPr kumimoji="0" lang="fr-FR" altLang="fr-FR" sz="14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toList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());</a:t>
            </a:r>
            <a:endParaRPr kumimoji="0" lang="fr-FR" altLang="fr-FR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578272" y="1385274"/>
            <a:ext cx="4224305" cy="138499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long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count = </a:t>
            </a:r>
            <a:r>
              <a:rPr kumimoji="0" lang="fr-FR" altLang="fr-FR" sz="14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Arrays.</a:t>
            </a:r>
            <a:r>
              <a:rPr kumimoji="0" lang="fr-FR" altLang="fr-FR" sz="1400" b="1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stream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4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ints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.filter(i -&gt; i &gt;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0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.count();</a:t>
            </a:r>
            <a:endParaRPr kumimoji="0" lang="fr-FR" altLang="fr-FR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30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sz="3300" dirty="0" smtClean="0">
                <a:solidFill>
                  <a:schemeClr val="bg2"/>
                </a:solidFill>
                <a:latin typeface="BNPP Sans Extra Bold" pitchFamily="50" charset="0"/>
              </a:rPr>
              <a:t>Les </a:t>
            </a:r>
            <a:r>
              <a:rPr lang="fr-FR" sz="3300" dirty="0" err="1" smtClean="0">
                <a:solidFill>
                  <a:schemeClr val="bg2"/>
                </a:solidFill>
                <a:latin typeface="BNPP Sans Extra Bold" pitchFamily="50" charset="0"/>
              </a:rPr>
              <a:t>Streams</a:t>
            </a:r>
            <a:endParaRPr lang="fr-FR" sz="3300" dirty="0" smtClean="0">
              <a:solidFill>
                <a:schemeClr val="bg2"/>
              </a:solidFill>
              <a:latin typeface="BNPP Sans Extra Bold" pitchFamily="50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fr-FR" sz="1900" dirty="0">
                <a:solidFill>
                  <a:srgbClr val="000000"/>
                </a:solidFill>
                <a:latin typeface="BNPP Sans Extra Bold" pitchFamily="50" charset="0"/>
              </a:rPr>
              <a:t>	S’appuient sur les interfaces fonctionnelles et les </a:t>
            </a:r>
            <a:r>
              <a:rPr lang="fr-FR" sz="1900" dirty="0" err="1">
                <a:solidFill>
                  <a:srgbClr val="000000"/>
                </a:solidFill>
                <a:latin typeface="BNPP Sans Extra Bold" pitchFamily="50" charset="0"/>
              </a:rPr>
              <a:t>lambdas</a:t>
            </a:r>
            <a:endParaRPr lang="fr-FR" sz="1900" dirty="0">
              <a:solidFill>
                <a:srgbClr val="000000"/>
              </a:solidFill>
              <a:latin typeface="BNPP Sans Extra Bold" pitchFamily="50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fr-FR" sz="2200" dirty="0">
                <a:solidFill>
                  <a:srgbClr val="000000"/>
                </a:solidFill>
                <a:latin typeface="BNPP Sans Extra Bold" pitchFamily="50" charset="0"/>
              </a:rPr>
              <a:t>	</a:t>
            </a:r>
            <a:r>
              <a:rPr lang="fr-FR" sz="1900" dirty="0" smtClean="0">
                <a:solidFill>
                  <a:srgbClr val="000000"/>
                </a:solidFill>
                <a:latin typeface="BNPP Sans Extra Bold" pitchFamily="50" charset="0"/>
              </a:rPr>
              <a:t>Fournissent une abstraction forte sur les collections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sz="1900" dirty="0">
                <a:solidFill>
                  <a:srgbClr val="000000"/>
                </a:solidFill>
                <a:latin typeface="BNPP Sans Extra Bold" pitchFamily="50" charset="0"/>
              </a:rPr>
              <a:t>	</a:t>
            </a:r>
            <a:r>
              <a:rPr lang="fr-FR" sz="1900" dirty="0" smtClean="0">
                <a:solidFill>
                  <a:srgbClr val="000000"/>
                </a:solidFill>
                <a:latin typeface="BNPP Sans Extra Bold" pitchFamily="50" charset="0"/>
              </a:rPr>
              <a:t>Embarque un mécanisme d’itération interne, plus besoin d’itérer  sur 	les collections !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sz="1900" dirty="0" smtClean="0">
                <a:solidFill>
                  <a:srgbClr val="000000"/>
                </a:solidFill>
                <a:latin typeface="BNPP Sans Extra Bold" pitchFamily="50" charset="0"/>
              </a:rPr>
              <a:t>	Permettent d’écrire des opérations simples, simplement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sz="1900" dirty="0" smtClean="0">
                <a:solidFill>
                  <a:srgbClr val="000000"/>
                </a:solidFill>
                <a:latin typeface="BNPP Sans Extra Bold" pitchFamily="50" charset="0"/>
              </a:rPr>
              <a:t>	Permettent de chainer les opérations </a:t>
            </a:r>
            <a:r>
              <a:rPr lang="fr-FR" sz="1900" dirty="0" smtClean="0">
                <a:solidFill>
                  <a:srgbClr val="000000"/>
                </a:solidFill>
                <a:latin typeface="BNPP Sans Extra Bold" pitchFamily="50" charset="0"/>
                <a:sym typeface="Wingdings" panose="05000000000000000000" pitchFamily="2" charset="2"/>
              </a:rPr>
              <a:t> Pipeline d’opérations</a:t>
            </a:r>
            <a:endParaRPr lang="fr-FR" sz="1900" dirty="0" smtClean="0">
              <a:solidFill>
                <a:srgbClr val="000000"/>
              </a:solidFill>
              <a:latin typeface="BNPP Sans Extra Bold" pitchFamily="50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fr-FR" sz="1900" dirty="0" smtClean="0">
                <a:solidFill>
                  <a:srgbClr val="000000"/>
                </a:solidFill>
                <a:latin typeface="BNPP Sans Extra Bold" pitchFamily="50" charset="0"/>
              </a:rPr>
              <a:t>	</a:t>
            </a:r>
            <a:r>
              <a:rPr lang="fr-FR" sz="1900" dirty="0" smtClean="0">
                <a:solidFill>
                  <a:srgbClr val="C00000"/>
                </a:solidFill>
                <a:latin typeface="BNPP Sans Extra Bold" pitchFamily="50" charset="0"/>
              </a:rPr>
              <a:t>Sont à utilisation unique ! (sauf astuce)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sz="1900" dirty="0">
                <a:solidFill>
                  <a:srgbClr val="000000"/>
                </a:solidFill>
                <a:latin typeface="BNPP Sans Extra Bold" pitchFamily="50" charset="0"/>
              </a:rPr>
              <a:t>	</a:t>
            </a:r>
            <a:r>
              <a:rPr lang="fr-FR" sz="1900" dirty="0" smtClean="0">
                <a:solidFill>
                  <a:srgbClr val="000000"/>
                </a:solidFill>
                <a:latin typeface="BNPP Sans Extra Bold" pitchFamily="50" charset="0"/>
              </a:rPr>
              <a:t>Produisent un code plus concis et plus lisible</a:t>
            </a:r>
            <a:endParaRPr lang="fr-FR" sz="1500" dirty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L’API </a:t>
            </a:r>
            <a:r>
              <a:rPr lang="fr-FR" dirty="0" smtClean="0"/>
              <a:t>Stream in a </a:t>
            </a:r>
            <a:r>
              <a:rPr lang="fr-FR" dirty="0" err="1" smtClean="0"/>
              <a:t>nutshell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48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523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899592" y="1172307"/>
            <a:ext cx="8136904" cy="494630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Un </a:t>
            </a:r>
            <a:r>
              <a:rPr lang="fr-FR" sz="2400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stream</a:t>
            </a: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est un pipeline d’opérations</a:t>
            </a:r>
            <a:endParaRPr lang="fr-FR" sz="24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a Stream ?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6223392" y="4796670"/>
            <a:ext cx="2092800" cy="135000"/>
          </a:xfrm>
        </p:spPr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362911" y="4796670"/>
            <a:ext cx="186857" cy="135000"/>
          </a:xfrm>
        </p:spPr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49</a:t>
            </a:fld>
            <a:endParaRPr lang="fr-FR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447217" y="1239602"/>
            <a:ext cx="360040" cy="360040"/>
          </a:xfrm>
          <a:prstGeom prst="round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7" name="Espace réservé du contenu 1"/>
          <p:cNvSpPr txBox="1">
            <a:spLocks/>
          </p:cNvSpPr>
          <p:nvPr/>
        </p:nvSpPr>
        <p:spPr>
          <a:xfrm>
            <a:off x="899592" y="1820379"/>
            <a:ext cx="7848872" cy="494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Les </a:t>
            </a:r>
            <a:r>
              <a:rPr lang="fr-FR" sz="2400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Streams</a:t>
            </a: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transforment les données</a:t>
            </a:r>
            <a:endParaRPr lang="fr-FR" sz="24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  <p:sp>
        <p:nvSpPr>
          <p:cNvPr id="8" name="Espace réservé du contenu 1"/>
          <p:cNvSpPr txBox="1">
            <a:spLocks/>
          </p:cNvSpPr>
          <p:nvPr/>
        </p:nvSpPr>
        <p:spPr>
          <a:xfrm>
            <a:off x="899592" y="2540459"/>
            <a:ext cx="7848872" cy="494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Les </a:t>
            </a:r>
            <a:r>
              <a:rPr lang="fr-FR" sz="2400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streams</a:t>
            </a: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sont une structure de données</a:t>
            </a:r>
            <a:endParaRPr lang="fr-FR" sz="24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  <p:sp>
        <p:nvSpPr>
          <p:cNvPr id="9" name="Espace réservé du contenu 1"/>
          <p:cNvSpPr txBox="1">
            <a:spLocks/>
          </p:cNvSpPr>
          <p:nvPr/>
        </p:nvSpPr>
        <p:spPr>
          <a:xfrm>
            <a:off x="899592" y="3260539"/>
            <a:ext cx="7848872" cy="49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Les </a:t>
            </a:r>
            <a:r>
              <a:rPr lang="fr-FR" sz="2400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streams</a:t>
            </a: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ne peuvent pas modifier les données</a:t>
            </a:r>
            <a:endParaRPr lang="fr-FR" sz="24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447217" y="1887674"/>
            <a:ext cx="360040" cy="360040"/>
          </a:xfrm>
          <a:prstGeom prst="round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447217" y="2607754"/>
            <a:ext cx="360040" cy="360040"/>
          </a:xfrm>
          <a:prstGeom prst="round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447217" y="3327834"/>
            <a:ext cx="360040" cy="360040"/>
          </a:xfrm>
          <a:prstGeom prst="round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pic>
        <p:nvPicPr>
          <p:cNvPr id="5122" name="Picture 2" descr="RÃ©sultat de recherche d'images pour &quot;green tick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17" y="1103015"/>
            <a:ext cx="465584" cy="46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Ã©sultat de recherche d'images pour &quot;cross icon&quot;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09" y="2545395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RÃ©sultat de recherche d'images pour &quot;green tick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29" y="1746126"/>
            <a:ext cx="465584" cy="46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Ã©sultat de recherche d'images pour &quot;green tick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29" y="3186286"/>
            <a:ext cx="465584" cy="46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476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8800" dirty="0" smtClean="0">
                <a:solidFill>
                  <a:schemeClr val="bg2"/>
                </a:solidFill>
                <a:latin typeface="BNPP Sans Extra Bold" pitchFamily="50" charset="0"/>
              </a:rPr>
              <a:t>Do You Java ?</a:t>
            </a:r>
          </a:p>
        </p:txBody>
      </p:sp>
    </p:spTree>
    <p:extLst>
      <p:ext uri="{BB962C8B-B14F-4D97-AF65-F5344CB8AC3E}">
        <p14:creationId xmlns:p14="http://schemas.microsoft.com/office/powerpoint/2010/main" val="270729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associÃ©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" b="10663"/>
          <a:stretch/>
        </p:blipFill>
        <p:spPr bwMode="auto">
          <a:xfrm>
            <a:off x="0" y="0"/>
            <a:ext cx="903548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995936" y="411510"/>
            <a:ext cx="4807693" cy="864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800" dirty="0" err="1" smtClean="0">
                <a:solidFill>
                  <a:schemeClr val="bg2"/>
                </a:solidFill>
                <a:latin typeface="BNPP Sans Extra Bold" pitchFamily="50" charset="0"/>
              </a:rPr>
              <a:t>Let’s</a:t>
            </a:r>
            <a:r>
              <a:rPr lang="fr-FR" sz="4800" dirty="0" smtClean="0">
                <a:solidFill>
                  <a:schemeClr val="bg2"/>
                </a:solidFill>
                <a:latin typeface="BNPP Sans Extra Bold" pitchFamily="50" charset="0"/>
              </a:rPr>
              <a:t> Stream !</a:t>
            </a:r>
            <a:endParaRPr lang="fr-FR" sz="2800" dirty="0">
              <a:solidFill>
                <a:schemeClr val="tx1"/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24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>
                <a:solidFill>
                  <a:srgbClr val="000000"/>
                </a:solidFill>
                <a:latin typeface="BNPP Sans Extra Bold" pitchFamily="50" charset="0"/>
              </a:rPr>
              <a:t>Pour créer un flux, plusieurs solutions</a:t>
            </a: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dirty="0" err="1"/>
              <a:t>Stream.of</a:t>
            </a:r>
            <a:endParaRPr lang="fr-FR" dirty="0"/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dirty="0" err="1"/>
              <a:t>c</a:t>
            </a:r>
            <a:r>
              <a:rPr lang="fr-FR" dirty="0" err="1" smtClean="0"/>
              <a:t>ollection.stream</a:t>
            </a:r>
            <a:endParaRPr lang="fr-FR" dirty="0"/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dirty="0" err="1" smtClean="0"/>
              <a:t>collection.parallelStream</a:t>
            </a:r>
            <a:endParaRPr lang="fr-FR" dirty="0"/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b="1" dirty="0" err="1"/>
              <a:t>Stream</a:t>
            </a:r>
            <a:r>
              <a:rPr lang="fr-FR" dirty="0" err="1"/>
              <a:t>.generate</a:t>
            </a:r>
            <a:endParaRPr lang="fr-FR" dirty="0"/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b="1" dirty="0" err="1"/>
              <a:t>Stream</a:t>
            </a:r>
            <a:r>
              <a:rPr lang="fr-FR" dirty="0" err="1"/>
              <a:t>.iterate</a:t>
            </a:r>
            <a:endParaRPr lang="fr-FR" dirty="0"/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b="1" dirty="0" err="1"/>
              <a:t>Arrays</a:t>
            </a:r>
            <a:r>
              <a:rPr lang="fr-FR" dirty="0" err="1"/>
              <a:t>.stream</a:t>
            </a:r>
            <a:endParaRPr lang="fr-FR" dirty="0"/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dirty="0" err="1" smtClean="0"/>
              <a:t>string.chars</a:t>
            </a:r>
            <a:endParaRPr lang="fr-FR" dirty="0"/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dirty="0" err="1"/>
              <a:t>Stream.builder</a:t>
            </a:r>
            <a:endParaRPr lang="fr-FR" dirty="0"/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dirty="0" err="1"/>
              <a:t>Stream.empty</a:t>
            </a:r>
            <a:endParaRPr lang="fr-FR" dirty="0"/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dirty="0" err="1" smtClean="0"/>
              <a:t>Stream.concat</a:t>
            </a:r>
            <a:endParaRPr lang="fr-FR" dirty="0"/>
          </a:p>
          <a:p>
            <a:pPr marL="0" indent="0">
              <a:buNone/>
            </a:pPr>
            <a:endParaRPr lang="fr-FR" sz="10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Créer un Stream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51</a:t>
            </a:fld>
            <a:endParaRPr lang="fr-FR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338344" y="1670780"/>
            <a:ext cx="5482128" cy="138499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Stream&lt;String&gt;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stream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= </a:t>
            </a:r>
            <a:r>
              <a:rPr kumimoji="0" lang="fr-FR" altLang="fr-F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new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ArrayList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&lt;String&gt;().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stream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/>
            </a:r>
            <a:b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Stream&lt;String&gt; stream2 =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Stream.</a:t>
            </a:r>
            <a:r>
              <a:rPr kumimoji="0" lang="fr-FR" altLang="fr-FR" sz="12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of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</a:t>
            </a:r>
            <a:r>
              <a:rPr kumimoji="0" lang="fr-FR" altLang="fr-FR" sz="12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plop</a:t>
            </a:r>
            <a:r>
              <a:rPr kumimoji="0" lang="fr-FR" altLang="fr-F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</a:t>
            </a:r>
            <a:r>
              <a:rPr kumimoji="0" lang="fr-FR" altLang="fr-F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</a:t>
            </a:r>
            <a:r>
              <a:rPr kumimoji="0" lang="fr-FR" altLang="fr-FR" sz="12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plip</a:t>
            </a:r>
            <a:r>
              <a:rPr kumimoji="0" lang="fr-FR" altLang="fr-F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</a:t>
            </a:r>
            <a:r>
              <a:rPr kumimoji="0" lang="fr-FR" altLang="fr-F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</a:t>
            </a:r>
            <a:r>
              <a:rPr kumimoji="0" lang="fr-FR" altLang="fr-FR" sz="12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plup</a:t>
            </a:r>
            <a:r>
              <a:rPr kumimoji="0" lang="fr-FR" altLang="fr-F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/>
            </a:r>
            <a:b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Stream.</a:t>
            </a:r>
            <a:r>
              <a:rPr kumimoji="0" lang="fr-FR" altLang="fr-FR" sz="12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generate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(() -&gt;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RandomString.</a:t>
            </a:r>
            <a:r>
              <a:rPr kumimoji="0" lang="fr-FR" altLang="fr-FR" sz="12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make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10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)).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limit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50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/>
            </a:r>
            <a:b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IntStream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stream3 = </a:t>
            </a:r>
            <a:r>
              <a:rPr kumimoji="0" lang="fr-FR" altLang="fr-F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</a:t>
            </a:r>
            <a:r>
              <a:rPr kumimoji="0" lang="fr-FR" altLang="fr-FR" sz="12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plop</a:t>
            </a:r>
            <a:r>
              <a:rPr kumimoji="0" lang="fr-FR" altLang="fr-F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.chars();</a:t>
            </a:r>
            <a:endParaRPr kumimoji="0" lang="fr-FR" altLang="fr-F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Espace réservé du contenu 1"/>
          <p:cNvSpPr txBox="1">
            <a:spLocks/>
          </p:cNvSpPr>
          <p:nvPr/>
        </p:nvSpPr>
        <p:spPr>
          <a:xfrm>
            <a:off x="3338344" y="3579862"/>
            <a:ext cx="5112568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Grande"/>
              <a:buNone/>
            </a:pPr>
            <a:r>
              <a:rPr lang="fr-FR" dirty="0" smtClean="0">
                <a:solidFill>
                  <a:srgbClr val="000000"/>
                </a:solidFill>
                <a:latin typeface="BNPP Sans Extra Bold" pitchFamily="50" charset="0"/>
              </a:rPr>
              <a:t>On peut créer un </a:t>
            </a:r>
            <a:r>
              <a:rPr lang="fr-FR" dirty="0" err="1" smtClean="0">
                <a:solidFill>
                  <a:srgbClr val="000000"/>
                </a:solidFill>
                <a:latin typeface="BNPP Sans Extra Bold" pitchFamily="50" charset="0"/>
              </a:rPr>
              <a:t>stream</a:t>
            </a:r>
            <a:r>
              <a:rPr lang="fr-FR" dirty="0" smtClean="0">
                <a:solidFill>
                  <a:srgbClr val="000000"/>
                </a:solidFill>
                <a:latin typeface="BNPP Sans Extra Bold" pitchFamily="50" charset="0"/>
              </a:rPr>
              <a:t> à partir de presque n’importe quoi (string, </a:t>
            </a:r>
            <a:r>
              <a:rPr lang="fr-FR" dirty="0" err="1" smtClean="0">
                <a:solidFill>
                  <a:srgbClr val="000000"/>
                </a:solidFill>
                <a:latin typeface="BNPP Sans Extra Bold" pitchFamily="50" charset="0"/>
              </a:rPr>
              <a:t>Arrays</a:t>
            </a:r>
            <a:r>
              <a:rPr lang="fr-FR" dirty="0" smtClean="0">
                <a:solidFill>
                  <a:srgbClr val="000000"/>
                </a:solidFill>
                <a:latin typeface="BNPP Sans Extra Bold" pitchFamily="50" charset="0"/>
              </a:rPr>
              <a:t>, collection…)</a:t>
            </a:r>
            <a:endParaRPr lang="fr-FR" sz="1000" dirty="0">
              <a:solidFill>
                <a:srgbClr val="000000"/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48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RÃ©sultat de recherche d'images pour &quot;code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00186"/>
            <a:ext cx="3330840" cy="214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contenu 1"/>
          <p:cNvSpPr>
            <a:spLocks noGrp="1"/>
          </p:cNvSpPr>
          <p:nvPr>
            <p:ph idx="1"/>
          </p:nvPr>
        </p:nvSpPr>
        <p:spPr>
          <a:xfrm>
            <a:off x="4211960" y="267494"/>
            <a:ext cx="4590618" cy="460851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FR" sz="2800" dirty="0" smtClean="0">
                <a:solidFill>
                  <a:srgbClr val="000000"/>
                </a:solidFill>
                <a:latin typeface="BNPP Sans Extra Bold" pitchFamily="50" charset="0"/>
              </a:rPr>
              <a:t>Création d’un Stream</a:t>
            </a:r>
          </a:p>
          <a:p>
            <a:pPr marL="0" indent="0">
              <a:buNone/>
            </a:pPr>
            <a:r>
              <a:rPr lang="fr-FR" sz="2800" dirty="0" smtClean="0">
                <a:solidFill>
                  <a:srgbClr val="000000"/>
                </a:solidFill>
                <a:latin typeface="BNPP Sans Extra Bold" pitchFamily="50" charset="0"/>
              </a:rPr>
              <a:t>Parcours d’un Stream</a:t>
            </a:r>
            <a:endParaRPr lang="fr-FR" sz="11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6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>
                <a:solidFill>
                  <a:schemeClr val="bg2"/>
                </a:solidFill>
                <a:latin typeface="BNPP Sans Extra Bold" pitchFamily="50" charset="0"/>
              </a:rPr>
              <a:t>Exercice 1</a:t>
            </a:r>
            <a:br>
              <a:rPr lang="fr-FR" dirty="0" smtClean="0">
                <a:solidFill>
                  <a:schemeClr val="bg2"/>
                </a:solidFill>
                <a:latin typeface="BNPP Sans Extra Bold" pitchFamily="50" charset="0"/>
              </a:rPr>
            </a:b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Créer un Stream&lt;String&gt; à partir d’une liste et afficher son contenu.</a:t>
            </a:r>
          </a:p>
          <a:p>
            <a:pPr marL="0" indent="0">
              <a:buNone/>
            </a:pPr>
            <a:endParaRPr lang="fr-FR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fr-FR" dirty="0">
                <a:solidFill>
                  <a:schemeClr val="bg2"/>
                </a:solidFill>
                <a:latin typeface="BNPP Sans Extra Bold" pitchFamily="50" charset="0"/>
              </a:rPr>
              <a:t>Exercice </a:t>
            </a:r>
            <a:r>
              <a:rPr lang="fr-FR" dirty="0" smtClean="0">
                <a:solidFill>
                  <a:schemeClr val="bg2"/>
                </a:solidFill>
                <a:latin typeface="BNPP Sans Extra Bold" pitchFamily="50" charset="0"/>
              </a:rPr>
              <a:t>2</a:t>
            </a:r>
            <a:r>
              <a:rPr lang="fr-FR" dirty="0">
                <a:solidFill>
                  <a:schemeClr val="bg2"/>
                </a:solidFill>
                <a:latin typeface="BNPP Sans Extra Bold" pitchFamily="50" charset="0"/>
              </a:rPr>
              <a:t/>
            </a:r>
            <a:br>
              <a:rPr lang="fr-FR" dirty="0">
                <a:solidFill>
                  <a:schemeClr val="bg2"/>
                </a:solidFill>
                <a:latin typeface="BNPP Sans Extra Bold" pitchFamily="50" charset="0"/>
              </a:rPr>
            </a:b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Créer 1 seul Stream&lt;String&gt; à partir d’une liste et d’un tableau de String</a:t>
            </a:r>
          </a:p>
          <a:p>
            <a:pPr marL="0" indent="0">
              <a:buNone/>
            </a:pPr>
            <a:endParaRPr lang="fr-FR" dirty="0" smtClean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fr-FR" dirty="0">
                <a:solidFill>
                  <a:schemeClr val="bg2"/>
                </a:solidFill>
                <a:latin typeface="BNPP Sans Extra Bold" pitchFamily="50" charset="0"/>
              </a:rPr>
              <a:t>Exercice </a:t>
            </a:r>
            <a:r>
              <a:rPr lang="fr-FR" dirty="0" smtClean="0">
                <a:solidFill>
                  <a:schemeClr val="bg2"/>
                </a:solidFill>
                <a:latin typeface="BNPP Sans Extra Bold" pitchFamily="50" charset="0"/>
              </a:rPr>
              <a:t>3</a:t>
            </a:r>
            <a:endParaRPr lang="fr-FR" dirty="0" smtClean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Générer un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stream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de double aléatoire (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Math.random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()) et l’afficher avec .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forEach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. Un problème ?</a:t>
            </a:r>
          </a:p>
          <a:p>
            <a:pPr marL="0" indent="0">
              <a:buNone/>
            </a:pPr>
            <a:endParaRPr lang="fr-FR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endParaRPr lang="fr-FR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endParaRPr lang="fr-FR" dirty="0" smtClean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L’API </a:t>
            </a:r>
            <a:r>
              <a:rPr lang="fr-FR" dirty="0" smtClean="0"/>
              <a:t>Stream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53</a:t>
            </a:fld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 rot="20725581">
            <a:off x="4687422" y="235420"/>
            <a:ext cx="1497347" cy="53654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dirty="0" smtClean="0">
                <a:solidFill>
                  <a:srgbClr val="FF0000"/>
                </a:solidFill>
                <a:latin typeface="BNPP Slab Serif Extra Bold" pitchFamily="50" charset="0"/>
              </a:rPr>
              <a:t>STREAM API REQUIRED</a:t>
            </a:r>
          </a:p>
        </p:txBody>
      </p:sp>
      <p:pic>
        <p:nvPicPr>
          <p:cNvPr id="8" name="Picture 2" descr="RÃ©sultat de recherche d'images pour &quot;code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11630"/>
            <a:ext cx="720080" cy="46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86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2578" y="852985"/>
            <a:ext cx="8333878" cy="7826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3200" dirty="0" smtClean="0">
                <a:solidFill>
                  <a:srgbClr val="000000"/>
                </a:solidFill>
                <a:latin typeface="BNPP Sans Extra Bold" pitchFamily="50" charset="0"/>
              </a:rPr>
              <a:t>Il existe 2 types d’opérations sur les </a:t>
            </a:r>
            <a:r>
              <a:rPr lang="fr-FR" sz="3200" dirty="0" err="1" smtClean="0">
                <a:solidFill>
                  <a:srgbClr val="000000"/>
                </a:solidFill>
                <a:latin typeface="BNPP Sans Extra Bold" pitchFamily="50" charset="0"/>
              </a:rPr>
              <a:t>Streams</a:t>
            </a:r>
            <a:endParaRPr lang="fr-FR" sz="2800" dirty="0">
              <a:solidFill>
                <a:srgbClr val="000000"/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opérations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54</a:t>
            </a:fld>
            <a:endParaRPr lang="fr-FR" dirty="0"/>
          </a:p>
        </p:txBody>
      </p:sp>
      <p:sp>
        <p:nvSpPr>
          <p:cNvPr id="6" name="Espace réservé du contenu 1"/>
          <p:cNvSpPr txBox="1">
            <a:spLocks/>
          </p:cNvSpPr>
          <p:nvPr/>
        </p:nvSpPr>
        <p:spPr>
          <a:xfrm>
            <a:off x="107504" y="1789088"/>
            <a:ext cx="4176464" cy="2582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Grande"/>
              <a:buNone/>
            </a:pPr>
            <a:r>
              <a:rPr lang="fr-FR" sz="3200" dirty="0" smtClean="0">
                <a:solidFill>
                  <a:schemeClr val="bg2"/>
                </a:solidFill>
                <a:latin typeface="BNPP Sans Extra Bold" pitchFamily="50" charset="0"/>
              </a:rPr>
              <a:t>Intermédiaires</a:t>
            </a:r>
          </a:p>
          <a:p>
            <a:pPr marL="0" indent="0" algn="ctr">
              <a:buFont typeface="Lucida Grande"/>
              <a:buNone/>
            </a:pPr>
            <a:r>
              <a:rPr lang="fr-FR" sz="2000" dirty="0" smtClean="0">
                <a:solidFill>
                  <a:schemeClr val="bg2"/>
                </a:solidFill>
                <a:latin typeface="BNPP Sans Extra Bold" pitchFamily="50" charset="0"/>
              </a:rPr>
              <a:t>Stream </a:t>
            </a:r>
            <a:r>
              <a:rPr lang="fr-FR" sz="2000" dirty="0" err="1" smtClean="0">
                <a:solidFill>
                  <a:schemeClr val="bg2"/>
                </a:solidFill>
                <a:latin typeface="BNPP Sans Extra Bold" pitchFamily="50" charset="0"/>
              </a:rPr>
              <a:t>producing</a:t>
            </a:r>
            <a:endParaRPr lang="fr-FR" sz="2000" dirty="0" smtClean="0">
              <a:solidFill>
                <a:schemeClr val="bg2"/>
              </a:solidFill>
              <a:latin typeface="BNPP Sans Extra Bold" pitchFamily="50" charset="0"/>
            </a:endParaRPr>
          </a:p>
          <a:p>
            <a:pPr marL="0" indent="0" algn="ctr">
              <a:buFont typeface="Lucida Grande"/>
              <a:buNone/>
            </a:pPr>
            <a:endParaRPr lang="fr-FR" sz="2000" dirty="0" smtClean="0">
              <a:solidFill>
                <a:schemeClr val="bg2"/>
              </a:solidFill>
              <a:latin typeface="BNPP Sans Extra Bold" pitchFamily="50" charset="0"/>
            </a:endParaRPr>
          </a:p>
          <a:p>
            <a:pPr marL="0" indent="0" algn="ctr">
              <a:buFont typeface="Lucida Grande"/>
              <a:buNone/>
            </a:pPr>
            <a:r>
              <a:rPr lang="fr-FR" sz="2000" dirty="0" smtClean="0">
                <a:solidFill>
                  <a:srgbClr val="000000"/>
                </a:solidFill>
                <a:latin typeface="BNPP Sans Extra Bold" pitchFamily="50" charset="0"/>
              </a:rPr>
              <a:t>Qui ne ferment pas le flux et permettent de chainer les opérations</a:t>
            </a:r>
          </a:p>
          <a:p>
            <a:pPr marL="0" indent="0" algn="ctr">
              <a:buFont typeface="Lucida Grande"/>
              <a:buNone/>
            </a:pPr>
            <a:r>
              <a:rPr lang="fr-FR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(filter, </a:t>
            </a:r>
            <a:r>
              <a:rPr lang="fr-FR" sz="20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fr-FR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20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sorted</a:t>
            </a:r>
            <a:r>
              <a:rPr lang="fr-FR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fr-FR" sz="2000" dirty="0" smtClean="0">
                <a:solidFill>
                  <a:srgbClr val="000000"/>
                </a:solidFill>
                <a:latin typeface="BNPP Sans Extra Bold" pitchFamily="50" charset="0"/>
              </a:rPr>
              <a:t>) </a:t>
            </a:r>
          </a:p>
          <a:p>
            <a:pPr marL="0" indent="0" algn="ctr">
              <a:buFont typeface="Lucida Grande"/>
              <a:buNone/>
            </a:pPr>
            <a:endParaRPr lang="fr-FR" sz="2800" dirty="0">
              <a:solidFill>
                <a:schemeClr val="bg2"/>
              </a:solidFill>
            </a:endParaRPr>
          </a:p>
        </p:txBody>
      </p:sp>
      <p:sp>
        <p:nvSpPr>
          <p:cNvPr id="7" name="Espace réservé du contenu 1"/>
          <p:cNvSpPr txBox="1">
            <a:spLocks/>
          </p:cNvSpPr>
          <p:nvPr/>
        </p:nvSpPr>
        <p:spPr>
          <a:xfrm>
            <a:off x="4680012" y="1789088"/>
            <a:ext cx="4176464" cy="25828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3200" dirty="0" smtClean="0">
                <a:solidFill>
                  <a:schemeClr val="bg2"/>
                </a:solidFill>
                <a:latin typeface="BNPP Sans Extra Bold" pitchFamily="50" charset="0"/>
              </a:rPr>
              <a:t>Terminales</a:t>
            </a:r>
            <a:br>
              <a:rPr lang="fr-FR" sz="3200" dirty="0" smtClean="0">
                <a:solidFill>
                  <a:schemeClr val="bg2"/>
                </a:solidFill>
                <a:latin typeface="BNPP Sans Extra Bold" pitchFamily="50" charset="0"/>
              </a:rPr>
            </a:br>
            <a:r>
              <a:rPr lang="fr-FR" sz="2000" dirty="0" smtClean="0">
                <a:solidFill>
                  <a:schemeClr val="bg2"/>
                </a:solidFill>
                <a:latin typeface="BNPP Sans Extra Bold" pitchFamily="50" charset="0"/>
              </a:rPr>
              <a:t>Value </a:t>
            </a:r>
            <a:r>
              <a:rPr lang="fr-FR" sz="2000" dirty="0" err="1" smtClean="0">
                <a:solidFill>
                  <a:schemeClr val="bg2"/>
                </a:solidFill>
                <a:latin typeface="BNPP Sans Extra Bold" pitchFamily="50" charset="0"/>
              </a:rPr>
              <a:t>producing</a:t>
            </a:r>
            <a:endParaRPr lang="fr-FR" sz="2000" dirty="0" smtClean="0">
              <a:solidFill>
                <a:schemeClr val="bg2"/>
              </a:solidFill>
              <a:latin typeface="BNPP Sans Extra Bold" pitchFamily="50" charset="0"/>
            </a:endParaRPr>
          </a:p>
          <a:p>
            <a:pPr marL="0" indent="0" algn="ctr">
              <a:buNone/>
            </a:pPr>
            <a:r>
              <a:rPr lang="fr-FR" sz="3200" dirty="0" smtClean="0">
                <a:solidFill>
                  <a:schemeClr val="bg2"/>
                </a:solidFill>
                <a:latin typeface="BNPP Sans Extra Bold" pitchFamily="50" charset="0"/>
              </a:rPr>
              <a:t/>
            </a:r>
            <a:br>
              <a:rPr lang="fr-FR" sz="3200" dirty="0" smtClean="0">
                <a:solidFill>
                  <a:schemeClr val="bg2"/>
                </a:solidFill>
                <a:latin typeface="BNPP Sans Extra Bold" pitchFamily="50" charset="0"/>
              </a:rPr>
            </a:br>
            <a:r>
              <a:rPr lang="fr-FR" sz="2000" dirty="0">
                <a:solidFill>
                  <a:srgbClr val="000000"/>
                </a:solidFill>
                <a:latin typeface="BNPP Sans Extra Bold" pitchFamily="50" charset="0"/>
              </a:rPr>
              <a:t>Qui clôturent le </a:t>
            </a:r>
            <a:r>
              <a:rPr lang="fr-FR" sz="2000" dirty="0" smtClean="0">
                <a:solidFill>
                  <a:srgbClr val="000000"/>
                </a:solidFill>
                <a:latin typeface="BNPP Sans Extra Bold" pitchFamily="50" charset="0"/>
              </a:rPr>
              <a:t>flux, produisent des effets des bords, une valeur</a:t>
            </a:r>
          </a:p>
          <a:p>
            <a:pPr marL="0" indent="0" algn="ctr">
              <a:buNone/>
            </a:pPr>
            <a:endParaRPr lang="fr-FR" sz="2000" dirty="0" smtClean="0">
              <a:solidFill>
                <a:srgbClr val="000000"/>
              </a:solidFill>
              <a:latin typeface="BNPP Sans Extra Bold" pitchFamily="50" charset="0"/>
            </a:endParaRPr>
          </a:p>
          <a:p>
            <a:pPr marL="0" indent="0" algn="ctr">
              <a:buNone/>
            </a:pPr>
            <a:r>
              <a:rPr lang="fr-FR" sz="2000" dirty="0" smtClean="0">
                <a:solidFill>
                  <a:srgbClr val="000000"/>
                </a:solidFill>
                <a:latin typeface="BNPP Sans Extra Bold" pitchFamily="50" charset="0"/>
              </a:rPr>
              <a:t>(</a:t>
            </a:r>
            <a:r>
              <a:rPr lang="fr-FR" sz="20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fr-FR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20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</a:t>
            </a:r>
            <a:r>
              <a:rPr lang="fr-FR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20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fr-FR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fr-FR" sz="2000" dirty="0" smtClean="0">
                <a:solidFill>
                  <a:srgbClr val="000000"/>
                </a:solidFill>
                <a:latin typeface="BNPP Sans Extra Bold" pitchFamily="50" charset="0"/>
              </a:rPr>
              <a:t>)</a:t>
            </a:r>
            <a:endParaRPr lang="fr-FR" sz="2000" dirty="0">
              <a:solidFill>
                <a:srgbClr val="000000"/>
              </a:solidFill>
              <a:latin typeface="BNPP Sans Extra Bold" pitchFamily="50" charset="0"/>
            </a:endParaRPr>
          </a:p>
          <a:p>
            <a:pPr marL="0" indent="0" algn="ctr">
              <a:buFont typeface="Lucida Grande"/>
              <a:buNone/>
            </a:pPr>
            <a:endParaRPr lang="fr-FR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58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2578" y="852984"/>
            <a:ext cx="8333878" cy="359097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3200" dirty="0" smtClean="0">
                <a:solidFill>
                  <a:srgbClr val="000000"/>
                </a:solidFill>
                <a:latin typeface="BNPP Sans Extra Bold" pitchFamily="50" charset="0"/>
              </a:rPr>
              <a:t>Note: Et les short-circuit </a:t>
            </a:r>
            <a:r>
              <a:rPr lang="fr-FR" sz="3200" dirty="0" err="1" smtClean="0">
                <a:solidFill>
                  <a:srgbClr val="000000"/>
                </a:solidFill>
                <a:latin typeface="BNPP Sans Extra Bold" pitchFamily="50" charset="0"/>
              </a:rPr>
              <a:t>operations</a:t>
            </a:r>
            <a:r>
              <a:rPr lang="fr-FR" sz="3200" dirty="0" smtClean="0">
                <a:solidFill>
                  <a:srgbClr val="000000"/>
                </a:solidFill>
                <a:latin typeface="BNPP Sans Extra Bold" pitchFamily="50" charset="0"/>
              </a:rPr>
              <a:t> ?</a:t>
            </a:r>
          </a:p>
          <a:p>
            <a:pPr marL="0" indent="0" algn="ctr">
              <a:buNone/>
            </a:pPr>
            <a:endParaRPr lang="fr-FR" sz="3200" dirty="0">
              <a:solidFill>
                <a:srgbClr val="000000"/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fr-FR" sz="2000" dirty="0" smtClean="0">
                <a:solidFill>
                  <a:srgbClr val="000000"/>
                </a:solidFill>
                <a:latin typeface="BNPP Sans Extra Bold" pitchFamily="50" charset="0"/>
              </a:rPr>
              <a:t>Il s’agit d’opérations qui fonctionnent</a:t>
            </a:r>
            <a:br>
              <a:rPr lang="fr-FR" sz="2000" dirty="0" smtClean="0">
                <a:solidFill>
                  <a:srgbClr val="000000"/>
                </a:solidFill>
                <a:latin typeface="BNPP Sans Extra Bold" pitchFamily="50" charset="0"/>
              </a:rPr>
            </a:br>
            <a:r>
              <a:rPr lang="fr-FR" sz="2000" dirty="0" smtClean="0">
                <a:solidFill>
                  <a:srgbClr val="000000"/>
                </a:solidFill>
                <a:latin typeface="BNPP Sans Extra Bold" pitchFamily="50" charset="0"/>
              </a:rPr>
              <a:t>comme les évaluations short-circuit de java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fr-FR" sz="2000" dirty="0" smtClean="0">
                <a:solidFill>
                  <a:srgbClr val="000000"/>
                </a:solidFill>
                <a:latin typeface="BNPP Sans Extra Bold" pitchFamily="50" charset="0"/>
              </a:rPr>
              <a:t>Les opérations restantes ne sont pas évaluées</a:t>
            </a:r>
          </a:p>
          <a:p>
            <a:pPr marL="0" indent="0">
              <a:buNone/>
            </a:pPr>
            <a:r>
              <a:rPr lang="fr-FR" dirty="0" smtClean="0">
                <a:solidFill>
                  <a:srgbClr val="000000"/>
                </a:solidFill>
                <a:latin typeface="BNPP Sans Extra Bold" pitchFamily="50" charset="0"/>
              </a:rPr>
              <a:t>(</a:t>
            </a:r>
            <a:r>
              <a:rPr lang="fr-FR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</a:t>
            </a:r>
            <a:r>
              <a:rPr lang="fr-FR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fr-FR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findFirst</a:t>
            </a:r>
            <a:r>
              <a:rPr lang="fr-FR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fr-FR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anyMatch</a:t>
            </a:r>
            <a:r>
              <a:rPr lang="fr-FR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()…</a:t>
            </a:r>
            <a:r>
              <a:rPr lang="fr-FR" dirty="0" smtClean="0">
                <a:solidFill>
                  <a:srgbClr val="000000"/>
                </a:solidFill>
                <a:latin typeface="BNPP Sans Extra Bold" pitchFamily="50" charset="0"/>
              </a:rPr>
              <a:t>)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opérations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55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508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2578" y="852984"/>
            <a:ext cx="8333878" cy="14307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3200" dirty="0" smtClean="0">
                <a:solidFill>
                  <a:srgbClr val="000000"/>
                </a:solidFill>
                <a:latin typeface="BNPP Sans Extra Bold" pitchFamily="50" charset="0"/>
              </a:rPr>
              <a:t>Le type d’opération est assez simple à trouver ou à deviner.</a:t>
            </a:r>
            <a:endParaRPr lang="fr-FR" sz="2800" dirty="0">
              <a:solidFill>
                <a:srgbClr val="000000"/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opérations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56</a:t>
            </a:fld>
            <a:endParaRPr lang="fr-FR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851670"/>
            <a:ext cx="4896544" cy="2212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à coins arrondis 7"/>
          <p:cNvSpPr/>
          <p:nvPr/>
        </p:nvSpPr>
        <p:spPr>
          <a:xfrm>
            <a:off x="323528" y="2778120"/>
            <a:ext cx="2160240" cy="360040"/>
          </a:xfrm>
          <a:prstGeom prst="round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251521" y="4155926"/>
            <a:ext cx="6984775" cy="30733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1400" dirty="0">
                <a:solidFill>
                  <a:schemeClr val="accent4"/>
                </a:solidFill>
                <a:latin typeface="BNPP Sans" pitchFamily="50" charset="0"/>
              </a:rPr>
              <a:t>https://docs.oracle.com/javase/8/docs/api/java/util/stream/Stream.htm</a:t>
            </a:r>
            <a:endParaRPr lang="fr-FR" sz="1400" dirty="0" smtClean="0">
              <a:solidFill>
                <a:schemeClr val="accent4"/>
              </a:solidFill>
              <a:latin typeface="BNPP Sans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1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>
                <a:solidFill>
                  <a:srgbClr val="000000"/>
                </a:solidFill>
                <a:latin typeface="BNPP Sans Extra Bold" pitchFamily="50" charset="0"/>
              </a:rPr>
              <a:t>Les opérations basiques</a:t>
            </a: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1800" dirty="0" smtClean="0">
                <a:solidFill>
                  <a:srgbClr val="000000"/>
                </a:solidFill>
              </a:rPr>
              <a:t>Parcourir (</a:t>
            </a:r>
            <a:r>
              <a:rPr lang="fr-FR" sz="18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fr-FR" sz="1800" dirty="0" smtClean="0">
                <a:solidFill>
                  <a:srgbClr val="000000"/>
                </a:solidFill>
              </a:rPr>
              <a:t>)</a:t>
            </a: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1800" dirty="0" err="1">
                <a:solidFill>
                  <a:srgbClr val="000000"/>
                </a:solidFill>
              </a:rPr>
              <a:t>Mapping</a:t>
            </a:r>
            <a:r>
              <a:rPr lang="fr-FR" sz="1800" dirty="0">
                <a:solidFill>
                  <a:srgbClr val="000000"/>
                </a:solidFill>
              </a:rPr>
              <a:t> de valeur (</a:t>
            </a:r>
            <a:r>
              <a:rPr lang="fr-FR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fr-FR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8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mapToInt</a:t>
            </a:r>
            <a:r>
              <a:rPr lang="fr-FR" sz="18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fr-FR" sz="1800" dirty="0" smtClean="0">
                <a:solidFill>
                  <a:srgbClr val="000000"/>
                </a:solidFill>
              </a:rPr>
              <a:t>)</a:t>
            </a:r>
            <a:endParaRPr lang="fr-FR" sz="1800" dirty="0">
              <a:solidFill>
                <a:srgbClr val="000000"/>
              </a:solidFill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1800" dirty="0">
                <a:solidFill>
                  <a:srgbClr val="000000"/>
                </a:solidFill>
              </a:rPr>
              <a:t>Transformer en tableau (</a:t>
            </a:r>
            <a:r>
              <a:rPr lang="fr-FR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toArray</a:t>
            </a:r>
            <a:r>
              <a:rPr lang="fr-FR" sz="1800" dirty="0">
                <a:solidFill>
                  <a:srgbClr val="000000"/>
                </a:solidFill>
              </a:rPr>
              <a:t>)</a:t>
            </a: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1800" dirty="0" smtClean="0">
                <a:solidFill>
                  <a:srgbClr val="000000"/>
                </a:solidFill>
              </a:rPr>
              <a:t>Trier </a:t>
            </a:r>
            <a:r>
              <a:rPr lang="fr-FR" sz="1800" dirty="0">
                <a:solidFill>
                  <a:srgbClr val="000000"/>
                </a:solidFill>
              </a:rPr>
              <a:t>les élément (</a:t>
            </a:r>
            <a:r>
              <a:rPr lang="fr-FR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sorted</a:t>
            </a:r>
            <a:r>
              <a:rPr lang="fr-FR" sz="1800" dirty="0">
                <a:solidFill>
                  <a:srgbClr val="000000"/>
                </a:solidFill>
              </a:rPr>
              <a:t>)</a:t>
            </a: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1800" dirty="0" smtClean="0">
                <a:solidFill>
                  <a:srgbClr val="000000"/>
                </a:solidFill>
              </a:rPr>
              <a:t>Filtrer </a:t>
            </a:r>
            <a:r>
              <a:rPr lang="fr-FR" sz="1800" dirty="0">
                <a:solidFill>
                  <a:srgbClr val="000000"/>
                </a:solidFill>
              </a:rPr>
              <a:t>des éléments (</a:t>
            </a:r>
            <a:r>
              <a:rPr lang="fr-FR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filter, distinct</a:t>
            </a:r>
            <a:r>
              <a:rPr lang="fr-FR" sz="1800" dirty="0">
                <a:solidFill>
                  <a:srgbClr val="000000"/>
                </a:solidFill>
              </a:rPr>
              <a:t>)</a:t>
            </a: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1800" dirty="0" smtClean="0">
                <a:solidFill>
                  <a:srgbClr val="000000"/>
                </a:solidFill>
              </a:rPr>
              <a:t>Utiliser des prédicats (</a:t>
            </a:r>
            <a:r>
              <a:rPr lang="fr-FR" sz="18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allMatch</a:t>
            </a:r>
            <a:r>
              <a:rPr lang="fr-FR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anyMatch</a:t>
            </a:r>
            <a:r>
              <a:rPr lang="fr-FR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noneMatch</a:t>
            </a:r>
            <a:r>
              <a:rPr lang="fr-FR" sz="1800" dirty="0">
                <a:solidFill>
                  <a:srgbClr val="000000"/>
                </a:solidFill>
              </a:rPr>
              <a:t>)</a:t>
            </a: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1800" dirty="0">
                <a:solidFill>
                  <a:srgbClr val="000000"/>
                </a:solidFill>
              </a:rPr>
              <a:t>Faire des opérations arithmétique (</a:t>
            </a:r>
            <a:r>
              <a:rPr lang="fr-FR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count, </a:t>
            </a:r>
            <a:r>
              <a:rPr lang="fr-FR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fr-FR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average</a:t>
            </a:r>
            <a:r>
              <a:rPr lang="fr-FR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min, </a:t>
            </a:r>
            <a:r>
              <a:rPr lang="fr-FR" sz="18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max…</a:t>
            </a:r>
            <a:r>
              <a:rPr lang="fr-FR" sz="1800" dirty="0" smtClean="0">
                <a:solidFill>
                  <a:srgbClr val="000000"/>
                </a:solidFill>
              </a:rPr>
              <a:t>)</a:t>
            </a:r>
            <a:endParaRPr lang="fr-FR" sz="1800" dirty="0">
              <a:solidFill>
                <a:srgbClr val="000000"/>
              </a:solidFill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1800" dirty="0">
                <a:solidFill>
                  <a:srgbClr val="000000"/>
                </a:solidFill>
              </a:rPr>
              <a:t>Tronquer les éléments (</a:t>
            </a:r>
            <a:r>
              <a:rPr lang="fr-FR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skip, </a:t>
            </a:r>
            <a:r>
              <a:rPr lang="fr-FR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</a:t>
            </a:r>
            <a:r>
              <a:rPr lang="fr-FR" sz="1800" dirty="0">
                <a:solidFill>
                  <a:srgbClr val="000000"/>
                </a:solidFill>
              </a:rPr>
              <a:t>)</a:t>
            </a: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1800" dirty="0">
                <a:solidFill>
                  <a:srgbClr val="000000"/>
                </a:solidFill>
              </a:rPr>
              <a:t>Récupérer des élément (</a:t>
            </a:r>
            <a:r>
              <a:rPr lang="fr-FR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</a:t>
            </a:r>
            <a:r>
              <a:rPr lang="fr-FR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findAny</a:t>
            </a:r>
            <a:r>
              <a:rPr lang="fr-FR" sz="180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Quoi faire avec un Stream ?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57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743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Les </a:t>
            </a: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opérations plus avancées</a:t>
            </a:r>
            <a:endParaRPr lang="fr-FR" sz="20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1800" dirty="0" err="1" smtClean="0"/>
              <a:t>Mapping</a:t>
            </a:r>
            <a:r>
              <a:rPr lang="fr-FR" sz="1800" dirty="0" smtClean="0"/>
              <a:t> </a:t>
            </a:r>
            <a:r>
              <a:rPr lang="fr-FR" sz="1800" dirty="0"/>
              <a:t>de </a:t>
            </a:r>
            <a:r>
              <a:rPr lang="fr-FR" sz="1800" dirty="0" smtClean="0"/>
              <a:t>valeurs complexes (</a:t>
            </a:r>
            <a:r>
              <a:rPr lang="fr-F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flatMap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fr-FR" sz="1800" dirty="0"/>
              <a:t>)</a:t>
            </a: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1800" dirty="0" smtClean="0"/>
              <a:t>Réduire </a:t>
            </a:r>
            <a:r>
              <a:rPr lang="fr-FR" sz="1800" dirty="0"/>
              <a:t>les éléments (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reduce</a:t>
            </a:r>
            <a:r>
              <a:rPr lang="fr-FR" sz="1800" dirty="0"/>
              <a:t>)</a:t>
            </a: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1800" dirty="0"/>
              <a:t>Trier les élément (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sorted</a:t>
            </a:r>
            <a:r>
              <a:rPr lang="fr-FR" sz="1800" dirty="0"/>
              <a:t>)</a:t>
            </a:r>
          </a:p>
          <a:p>
            <a:pPr lvl="1">
              <a:buClrTx/>
              <a:buFont typeface="Wingdings" panose="05000000000000000000" pitchFamily="2" charset="2"/>
              <a:buChar char="v"/>
            </a:pPr>
            <a:r>
              <a:rPr lang="fr-FR" sz="1800" dirty="0"/>
              <a:t>De regrouper les éléments (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collect</a:t>
            </a:r>
            <a:r>
              <a:rPr lang="fr-FR" sz="1800" dirty="0" smtClean="0"/>
              <a:t>)</a:t>
            </a:r>
            <a:endParaRPr lang="fr-FR" sz="1800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Quoi faire avec un Stream ?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58</a:t>
            </a:fld>
            <a:endParaRPr lang="fr-FR" dirty="0"/>
          </a:p>
        </p:txBody>
      </p:sp>
      <p:sp>
        <p:nvSpPr>
          <p:cNvPr id="6" name="Espace réservé du contenu 1"/>
          <p:cNvSpPr txBox="1">
            <a:spLocks/>
          </p:cNvSpPr>
          <p:nvPr/>
        </p:nvSpPr>
        <p:spPr>
          <a:xfrm>
            <a:off x="395536" y="2935972"/>
            <a:ext cx="8496944" cy="571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Grande"/>
              <a:buNone/>
            </a:pPr>
            <a:r>
              <a:rPr lang="fr-FR" sz="2800" dirty="0" smtClean="0">
                <a:solidFill>
                  <a:srgbClr val="000000"/>
                </a:solidFill>
                <a:latin typeface="BNPP Sans Extra Bold" pitchFamily="50" charset="0"/>
              </a:rPr>
              <a:t>On peut (à peu près) tout faire avec un Stream</a:t>
            </a:r>
            <a:endParaRPr lang="fr-FR" sz="1200" dirty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7" name="Espace réservé du contenu 1"/>
          <p:cNvSpPr txBox="1">
            <a:spLocks/>
          </p:cNvSpPr>
          <p:nvPr/>
        </p:nvSpPr>
        <p:spPr>
          <a:xfrm>
            <a:off x="395536" y="3579862"/>
            <a:ext cx="8496944" cy="571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1600" dirty="0" smtClean="0">
                <a:solidFill>
                  <a:schemeClr val="bg2"/>
                </a:solidFill>
                <a:latin typeface="BNPP Sans Extra Bold" pitchFamily="50" charset="0"/>
              </a:rPr>
              <a:t>Note: </a:t>
            </a:r>
            <a:r>
              <a:rPr lang="fr-FR" sz="1400" dirty="0" smtClean="0">
                <a:solidFill>
                  <a:srgbClr val="000000"/>
                </a:solidFill>
                <a:latin typeface="BNPP Sans Extra Bold" pitchFamily="50" charset="0"/>
              </a:rPr>
              <a:t>dès aujourd’hui, essayez de toujours penser: « comment j’écrirais ça avec un Stream ?</a:t>
            </a:r>
            <a:br>
              <a:rPr lang="fr-FR" sz="1400" dirty="0" smtClean="0">
                <a:solidFill>
                  <a:srgbClr val="000000"/>
                </a:solidFill>
                <a:latin typeface="BNPP Sans Extra Bold" pitchFamily="50" charset="0"/>
              </a:rPr>
            </a:br>
            <a:r>
              <a:rPr lang="fr-FR" sz="1400" dirty="0" smtClean="0">
                <a:solidFill>
                  <a:srgbClr val="000000"/>
                </a:solidFill>
                <a:latin typeface="BNPP Sans Extra Bold" pitchFamily="50" charset="0"/>
              </a:rPr>
              <a:t>Cette API demande de la pratique avant d’être maitrisée</a:t>
            </a:r>
          </a:p>
        </p:txBody>
      </p:sp>
    </p:spTree>
    <p:extLst>
      <p:ext uri="{BB962C8B-B14F-4D97-AF65-F5344CB8AC3E}">
        <p14:creationId xmlns:p14="http://schemas.microsoft.com/office/powerpoint/2010/main" val="358213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RÃ©sultat de recherche d'images pour &quot;code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00186"/>
            <a:ext cx="3330840" cy="214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contenu 1"/>
          <p:cNvSpPr>
            <a:spLocks noGrp="1"/>
          </p:cNvSpPr>
          <p:nvPr>
            <p:ph idx="1"/>
          </p:nvPr>
        </p:nvSpPr>
        <p:spPr>
          <a:xfrm>
            <a:off x="4211960" y="267494"/>
            <a:ext cx="4590618" cy="460851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FR" sz="2800" dirty="0" err="1" smtClean="0">
                <a:solidFill>
                  <a:srgbClr val="000000"/>
                </a:solidFill>
                <a:latin typeface="BNPP Sans Extra Bold" pitchFamily="50" charset="0"/>
              </a:rPr>
              <a:t>Map</a:t>
            </a:r>
            <a:r>
              <a:rPr lang="fr-FR" sz="2800" dirty="0" smtClean="0">
                <a:solidFill>
                  <a:srgbClr val="000000"/>
                </a:solidFill>
                <a:latin typeface="BNPP Sans Extra Bold" pitchFamily="50" charset="0"/>
              </a:rPr>
              <a:t>, </a:t>
            </a:r>
            <a:r>
              <a:rPr lang="fr-FR" sz="2800" dirty="0" err="1" smtClean="0">
                <a:solidFill>
                  <a:srgbClr val="000000"/>
                </a:solidFill>
                <a:latin typeface="BNPP Sans Extra Bold" pitchFamily="50" charset="0"/>
              </a:rPr>
              <a:t>filter</a:t>
            </a:r>
            <a:r>
              <a:rPr lang="fr-FR" sz="2800" dirty="0" smtClean="0">
                <a:solidFill>
                  <a:srgbClr val="000000"/>
                </a:solidFill>
                <a:latin typeface="BNPP Sans Extra Bold" pitchFamily="50" charset="0"/>
              </a:rPr>
              <a:t>, </a:t>
            </a:r>
            <a:r>
              <a:rPr lang="fr-FR" sz="2800" dirty="0" err="1" smtClean="0">
                <a:solidFill>
                  <a:srgbClr val="000000"/>
                </a:solidFill>
                <a:latin typeface="BNPP Sans Extra Bold" pitchFamily="50" charset="0"/>
              </a:rPr>
              <a:t>reduce</a:t>
            </a:r>
            <a:r>
              <a:rPr lang="fr-FR" sz="2800" dirty="0" smtClean="0">
                <a:solidFill>
                  <a:srgbClr val="000000"/>
                </a:solidFill>
                <a:latin typeface="BNPP Sans Extra Bold" pitchFamily="50" charset="0"/>
              </a:rPr>
              <a:t>, </a:t>
            </a:r>
            <a:r>
              <a:rPr lang="fr-FR" sz="2800" dirty="0" err="1" smtClean="0">
                <a:solidFill>
                  <a:srgbClr val="000000"/>
                </a:solidFill>
                <a:latin typeface="BNPP Sans Extra Bold" pitchFamily="50" charset="0"/>
              </a:rPr>
              <a:t>collect</a:t>
            </a:r>
            <a:r>
              <a:rPr lang="fr-FR" sz="2800" dirty="0" smtClean="0">
                <a:solidFill>
                  <a:srgbClr val="000000"/>
                </a:solidFill>
                <a:latin typeface="BNPP Sans Extra Bold" pitchFamily="50" charset="0"/>
              </a:rPr>
              <a:t>, </a:t>
            </a:r>
            <a:r>
              <a:rPr lang="fr-FR" sz="2800" dirty="0" err="1" smtClean="0">
                <a:solidFill>
                  <a:srgbClr val="000000"/>
                </a:solidFill>
                <a:latin typeface="BNPP Sans Extra Bold" pitchFamily="50" charset="0"/>
              </a:rPr>
              <a:t>sum</a:t>
            </a:r>
            <a:r>
              <a:rPr lang="fr-FR" sz="2800" dirty="0" smtClean="0">
                <a:solidFill>
                  <a:srgbClr val="000000"/>
                </a:solidFill>
                <a:latin typeface="BNPP Sans Extra Bold" pitchFamily="50" charset="0"/>
              </a:rPr>
              <a:t>….</a:t>
            </a:r>
            <a:endParaRPr lang="fr-FR" sz="11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26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51520" y="1059582"/>
            <a:ext cx="8496944" cy="1200329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3600" dirty="0" err="1" smtClean="0">
                <a:solidFill>
                  <a:srgbClr val="A9B7C6"/>
                </a:solidFill>
                <a:latin typeface="Courier New" pitchFamily="49" charset="0"/>
                <a:cs typeface="Courier New" pitchFamily="49" charset="0"/>
              </a:rPr>
              <a:t>Map</a:t>
            </a:r>
            <a:r>
              <a:rPr kumimoji="0" lang="fr-FR" altLang="fr-FR" sz="3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&lt;String</a:t>
            </a:r>
            <a:r>
              <a:rPr kumimoji="0" lang="fr-FR" altLang="fr-FR" sz="3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fr-FR" altLang="fr-FR" sz="3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String&gt; </a:t>
            </a:r>
            <a:r>
              <a:rPr kumimoji="0" lang="fr-FR" altLang="fr-FR" sz="3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map</a:t>
            </a:r>
            <a:endParaRPr kumimoji="0" lang="fr-FR" altLang="fr-FR" sz="3600" b="0" i="0" u="none" strike="noStrike" cap="none" normalizeH="0" baseline="0" dirty="0" smtClean="0">
              <a:ln>
                <a:noFill/>
              </a:ln>
              <a:solidFill>
                <a:srgbClr val="A9B7C6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3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fr-FR" altLang="fr-FR" sz="3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new </a:t>
            </a:r>
            <a:r>
              <a:rPr kumimoji="0" lang="fr-FR" altLang="fr-FR" sz="3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HashMap</a:t>
            </a:r>
            <a:r>
              <a:rPr kumimoji="0" lang="fr-FR" altLang="fr-FR" sz="3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&lt;String</a:t>
            </a:r>
            <a:r>
              <a:rPr kumimoji="0" lang="fr-FR" altLang="fr-FR" sz="3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fr-FR" altLang="fr-FR" sz="3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String&gt;;</a:t>
            </a:r>
            <a:endParaRPr kumimoji="0" lang="fr-FR" altLang="fr-FR" sz="6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0" y="2643758"/>
            <a:ext cx="9144000" cy="216024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7200" dirty="0" smtClean="0">
                <a:solidFill>
                  <a:schemeClr val="bg2"/>
                </a:solidFill>
                <a:latin typeface="BNPP Sans Extra Bold" pitchFamily="50" charset="0"/>
              </a:rPr>
              <a:t>Java 5</a:t>
            </a:r>
          </a:p>
          <a:p>
            <a:pPr algn="ctr"/>
            <a:r>
              <a:rPr lang="fr-FR" sz="4000" dirty="0" err="1" smtClean="0">
                <a:latin typeface="BNPP Sans Extra Bold" pitchFamily="50" charset="0"/>
              </a:rPr>
              <a:t>Generic</a:t>
            </a:r>
            <a:r>
              <a:rPr lang="fr-FR" sz="4000" dirty="0" smtClean="0">
                <a:latin typeface="BNPP Sans Extra Bold" pitchFamily="50" charset="0"/>
              </a:rPr>
              <a:t> Type</a:t>
            </a:r>
          </a:p>
        </p:txBody>
      </p:sp>
    </p:spTree>
    <p:extLst>
      <p:ext uri="{BB962C8B-B14F-4D97-AF65-F5344CB8AC3E}">
        <p14:creationId xmlns:p14="http://schemas.microsoft.com/office/powerpoint/2010/main" val="262733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>
                <a:solidFill>
                  <a:schemeClr val="bg2"/>
                </a:solidFill>
                <a:latin typeface="BNPP Sans Extra Bold" pitchFamily="50" charset="0"/>
              </a:rPr>
              <a:t>Exercice </a:t>
            </a:r>
            <a:r>
              <a:rPr lang="fr-FR" dirty="0" smtClean="0">
                <a:solidFill>
                  <a:schemeClr val="bg2"/>
                </a:solidFill>
                <a:latin typeface="BNPP Sans Extra Bold" pitchFamily="50" charset="0"/>
              </a:rPr>
              <a:t>4</a:t>
            </a:r>
            <a:r>
              <a:rPr lang="fr-FR" dirty="0">
                <a:solidFill>
                  <a:schemeClr val="bg2"/>
                </a:solidFill>
                <a:latin typeface="BNPP Sans Extra Bold" pitchFamily="50" charset="0"/>
              </a:rPr>
              <a:t/>
            </a:r>
            <a:br>
              <a:rPr lang="fr-FR" dirty="0">
                <a:solidFill>
                  <a:schemeClr val="bg2"/>
                </a:solidFill>
                <a:latin typeface="BNPP Sans Extra Bold" pitchFamily="50" charset="0"/>
              </a:rPr>
            </a:br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Prendre en entrée un tableau d’entier (+/-) et faire</a:t>
            </a:r>
          </a:p>
          <a:p>
            <a:pPr marL="0" indent="0">
              <a:buNone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	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A) la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somme de tous les nombres 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	B) la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moyenne des nombres positifs uniquement, </a:t>
            </a:r>
            <a:endParaRPr lang="fr-FR" dirty="0" smtClean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endParaRPr lang="fr-FR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fr-FR" dirty="0">
                <a:solidFill>
                  <a:schemeClr val="bg2"/>
                </a:solidFill>
                <a:latin typeface="BNPP Sans Extra Bold" pitchFamily="50" charset="0"/>
              </a:rPr>
              <a:t>Exercice 5</a:t>
            </a:r>
            <a:endParaRPr lang="fr-FR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Prendre en entrée une liste d’entiers sous forme de String et déterminer le max de la liste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.</a:t>
            </a:r>
          </a:p>
          <a:p>
            <a:pPr marL="0" indent="0">
              <a:buNone/>
            </a:pPr>
            <a:endParaRPr lang="fr-FR" dirty="0" smtClean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fr-FR" dirty="0">
                <a:solidFill>
                  <a:schemeClr val="bg2"/>
                </a:solidFill>
                <a:latin typeface="BNPP Sans Extra Bold" pitchFamily="50" charset="0"/>
              </a:rPr>
              <a:t>Exercice 6</a:t>
            </a:r>
            <a:endParaRPr lang="fr-FR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Prendre en entrée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un tableau de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characters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(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int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[] ) et un mot (String) et vérifier que le mot contient au moins une des lettres du tableau.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Afficher les opérations qui sont effectuées et vérifier le nombre d’opérations</a:t>
            </a:r>
            <a:endParaRPr lang="fr-FR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endParaRPr lang="fr-FR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endParaRPr lang="fr-FR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endParaRPr lang="fr-FR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endParaRPr lang="fr-FR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endParaRPr lang="fr-FR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endParaRPr lang="fr-FR" dirty="0" smtClean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L’API </a:t>
            </a:r>
            <a:r>
              <a:rPr lang="fr-FR" dirty="0" smtClean="0"/>
              <a:t>Stream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60</a:t>
            </a:fld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 rot="20725581">
            <a:off x="4687422" y="235420"/>
            <a:ext cx="1497347" cy="53654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dirty="0" smtClean="0">
                <a:solidFill>
                  <a:srgbClr val="FF0000"/>
                </a:solidFill>
                <a:latin typeface="BNPP Slab Serif Extra Bold" pitchFamily="50" charset="0"/>
              </a:rPr>
              <a:t>STREAM API REQUIRED</a:t>
            </a:r>
          </a:p>
        </p:txBody>
      </p:sp>
      <p:pic>
        <p:nvPicPr>
          <p:cNvPr id="8" name="Picture 2" descr="RÃ©sultat de recherche d'images pour &quot;code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11630"/>
            <a:ext cx="720080" cy="46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>
                <a:solidFill>
                  <a:schemeClr val="bg2"/>
                </a:solidFill>
                <a:latin typeface="BNPP Sans Extra Bold" pitchFamily="50" charset="0"/>
              </a:rPr>
              <a:t>Exercice </a:t>
            </a:r>
            <a:r>
              <a:rPr lang="fr-FR" dirty="0" smtClean="0">
                <a:solidFill>
                  <a:schemeClr val="bg2"/>
                </a:solidFill>
                <a:latin typeface="BNPP Sans Extra Bold" pitchFamily="50" charset="0"/>
              </a:rPr>
              <a:t>7</a:t>
            </a:r>
            <a:r>
              <a:rPr lang="fr-FR" dirty="0">
                <a:solidFill>
                  <a:schemeClr val="bg2"/>
                </a:solidFill>
                <a:latin typeface="BNPP Sans Extra Bold" pitchFamily="50" charset="0"/>
              </a:rPr>
              <a:t/>
            </a:r>
            <a:br>
              <a:rPr lang="fr-FR" dirty="0">
                <a:solidFill>
                  <a:schemeClr val="bg2"/>
                </a:solidFill>
                <a:latin typeface="BNPP Sans Extra Bold" pitchFamily="50" charset="0"/>
              </a:rPr>
            </a:b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Prenez en entrée un Set de String et transformer le en List de String (toutes en minuscule) , triée, ne contenant pas les chaîne qui commencent par ‘P’.</a:t>
            </a:r>
            <a:endParaRPr lang="fr-FR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endParaRPr lang="fr-FR" dirty="0" smtClean="0">
              <a:solidFill>
                <a:schemeClr val="bg2"/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fr-FR" dirty="0" smtClean="0">
                <a:solidFill>
                  <a:schemeClr val="bg2"/>
                </a:solidFill>
                <a:latin typeface="BNPP Sans Extra Bold" pitchFamily="50" charset="0"/>
              </a:rPr>
              <a:t>Exercice 8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Générer une liste de String de la forme (avec un Stream bien sur): </a:t>
            </a:r>
            <a:r>
              <a:rPr lang="en-US" dirty="0" err="1"/>
              <a:t>String.</a:t>
            </a:r>
            <a:r>
              <a:rPr lang="en-US" i="1" dirty="0" err="1"/>
              <a:t>format</a:t>
            </a:r>
            <a:r>
              <a:rPr lang="en-US" dirty="0"/>
              <a:t>("</a:t>
            </a:r>
            <a:r>
              <a:rPr lang="en-US" dirty="0" err="1"/>
              <a:t>firstName%s;name%s</a:t>
            </a:r>
            <a:r>
              <a:rPr lang="en-US" dirty="0"/>
              <a:t>;%</a:t>
            </a:r>
            <a:r>
              <a:rPr lang="en-US" dirty="0" err="1"/>
              <a:t>s;city%s</a:t>
            </a:r>
            <a:r>
              <a:rPr lang="en-US" dirty="0"/>
              <a:t>",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Transformer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cette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liste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de String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en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une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liste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de Person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en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utilisant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le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constructeur</a:t>
            </a:r>
            <a:r>
              <a:rPr lang="en-US" dirty="0" smtClean="0"/>
              <a:t> Person(</a:t>
            </a:r>
            <a:r>
              <a:rPr lang="en-US" dirty="0" err="1" smtClean="0"/>
              <a:t>firstName,Name,Age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</a:t>
            </a:r>
            <a:endParaRPr lang="fr-FR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fr-FR" dirty="0">
                <a:solidFill>
                  <a:schemeClr val="bg2"/>
                </a:solidFill>
                <a:latin typeface="BNPP Sans Extra Bold" pitchFamily="50" charset="0"/>
              </a:rPr>
              <a:t/>
            </a:r>
            <a:br>
              <a:rPr lang="fr-FR" dirty="0">
                <a:solidFill>
                  <a:schemeClr val="bg2"/>
                </a:solidFill>
                <a:latin typeface="BNPP Sans Extra Bold" pitchFamily="50" charset="0"/>
              </a:rPr>
            </a:br>
            <a:endParaRPr lang="fr-FR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endParaRPr lang="fr-FR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endParaRPr lang="fr-FR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endParaRPr lang="fr-FR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endParaRPr lang="fr-FR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L’API </a:t>
            </a:r>
            <a:r>
              <a:rPr lang="fr-FR" dirty="0" smtClean="0"/>
              <a:t>Stream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61</a:t>
            </a:fld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 rot="20725581">
            <a:off x="4687422" y="235420"/>
            <a:ext cx="1497347" cy="53654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dirty="0" smtClean="0">
                <a:solidFill>
                  <a:srgbClr val="FF0000"/>
                </a:solidFill>
                <a:latin typeface="BNPP Slab Serif Extra Bold" pitchFamily="50" charset="0"/>
              </a:rPr>
              <a:t>STREAM API REQUIRED</a:t>
            </a:r>
          </a:p>
        </p:txBody>
      </p:sp>
      <p:pic>
        <p:nvPicPr>
          <p:cNvPr id="8" name="Picture 2" descr="RÃ©sultat de recherche d'images pour &quot;code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11630"/>
            <a:ext cx="720080" cy="46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19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>
                <a:solidFill>
                  <a:schemeClr val="bg2"/>
                </a:solidFill>
                <a:latin typeface="BNPP Sans Extra Bold" pitchFamily="50" charset="0"/>
              </a:rPr>
              <a:t>Exercice 9</a:t>
            </a:r>
            <a:r>
              <a:rPr lang="fr-FR" dirty="0">
                <a:solidFill>
                  <a:schemeClr val="bg2"/>
                </a:solidFill>
                <a:latin typeface="BNPP Sans Extra Bold" pitchFamily="50" charset="0"/>
              </a:rPr>
              <a:t/>
            </a:r>
            <a:br>
              <a:rPr lang="fr-FR" dirty="0">
                <a:solidFill>
                  <a:schemeClr val="bg2"/>
                </a:solidFill>
                <a:latin typeface="BNPP Sans Extra Bold" pitchFamily="50" charset="0"/>
              </a:rPr>
            </a:b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En entrée un Set de Person, transformez ce Set</a:t>
            </a:r>
          </a:p>
          <a:p>
            <a:pPr marL="0" indent="0">
              <a:buNone/>
            </a:pP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	En une liste des personnes dont l‘âge est &gt; </a:t>
            </a:r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18.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	En une </a:t>
            </a:r>
            <a:r>
              <a:rPr lang="fr-FR" sz="1600" dirty="0" err="1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map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dont la clé est l'âge des personnes </a:t>
            </a:r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(</a:t>
            </a:r>
            <a:r>
              <a:rPr lang="fr-FR" sz="1200" dirty="0" err="1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age</a:t>
            </a:r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</a:t>
            </a:r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  <a:sym typeface="Wingdings" panose="05000000000000000000" pitchFamily="2" charset="2"/>
              </a:rPr>
              <a:t> List&lt;Person&gt;)</a:t>
            </a:r>
          </a:p>
          <a:p>
            <a:pPr marL="0" indent="0">
              <a:buNone/>
            </a:pP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	En une </a:t>
            </a:r>
            <a:r>
              <a:rPr lang="fr-FR" sz="1600" dirty="0" err="1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map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dont la clé est le nom et la valeur l’objet </a:t>
            </a:r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Person </a:t>
            </a:r>
            <a:r>
              <a:rPr lang="fr-FR" sz="12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(</a:t>
            </a:r>
            <a:r>
              <a:rPr lang="fr-FR" sz="1200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lastName</a:t>
            </a:r>
            <a:r>
              <a:rPr lang="fr-FR" sz="12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</a:t>
            </a:r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  <a:sym typeface="Wingdings" panose="05000000000000000000" pitchFamily="2" charset="2"/>
              </a:rPr>
              <a:t> Person)</a:t>
            </a:r>
          </a:p>
          <a:p>
            <a:pPr marL="0" indent="0">
              <a:buNone/>
            </a:pP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  <a:sym typeface="Wingdings" panose="05000000000000000000" pitchFamily="2" charset="2"/>
              </a:rPr>
              <a:t>	En statistiques sur les âges </a:t>
            </a:r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  <a:sym typeface="Wingdings" panose="05000000000000000000" pitchFamily="2" charset="2"/>
              </a:rPr>
              <a:t>(count, max, min, </a:t>
            </a:r>
            <a:r>
              <a:rPr lang="fr-FR" sz="1200" dirty="0" err="1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  <a:sym typeface="Wingdings" panose="05000000000000000000" pitchFamily="2" charset="2"/>
              </a:rPr>
              <a:t>average</a:t>
            </a:r>
            <a:r>
              <a:rPr lang="fr-FR" sz="12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  <a:sym typeface="Wingdings" panose="05000000000000000000" pitchFamily="2" charset="2"/>
              </a:rPr>
              <a:t>…)</a:t>
            </a:r>
          </a:p>
          <a:p>
            <a:pPr marL="0" indent="0">
              <a:buNone/>
            </a:pPr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  <a:sym typeface="Wingdings" panose="05000000000000000000" pitchFamily="2" charset="2"/>
              </a:rPr>
              <a:t>	</a:t>
            </a:r>
            <a:r>
              <a:rPr lang="fr-FR" sz="12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  <a:sym typeface="Wingdings" panose="05000000000000000000" pitchFamily="2" charset="2"/>
              </a:rPr>
              <a:t>En liste de city (provenant d’adresse (</a:t>
            </a:r>
            <a:r>
              <a:rPr lang="fr-FR" sz="1200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  <a:sym typeface="Wingdings" panose="05000000000000000000" pitchFamily="2" charset="2"/>
              </a:rPr>
              <a:t>flatmap</a:t>
            </a:r>
            <a:r>
              <a:rPr lang="fr-FR" sz="12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  <a:sym typeface="Wingdings" panose="05000000000000000000" pitchFamily="2" charset="2"/>
              </a:rPr>
              <a:t>)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endParaRPr lang="fr-FR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endParaRPr lang="fr-FR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endParaRPr lang="fr-FR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endParaRPr lang="fr-FR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L’API </a:t>
            </a:r>
            <a:r>
              <a:rPr lang="fr-FR" dirty="0" smtClean="0"/>
              <a:t>Stream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62</a:t>
            </a:fld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 rot="20725581">
            <a:off x="4687422" y="235420"/>
            <a:ext cx="1497347" cy="53654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dirty="0" smtClean="0">
                <a:solidFill>
                  <a:srgbClr val="FF0000"/>
                </a:solidFill>
                <a:latin typeface="BNPP Slab Serif Extra Bold" pitchFamily="50" charset="0"/>
              </a:rPr>
              <a:t>STREAM API REQUIRED</a:t>
            </a:r>
          </a:p>
        </p:txBody>
      </p:sp>
      <p:pic>
        <p:nvPicPr>
          <p:cNvPr id="8" name="Picture 2" descr="RÃ©sultat de recherche d'images pour &quot;code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11630"/>
            <a:ext cx="720080" cy="46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7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2578" y="852985"/>
            <a:ext cx="8460000" cy="422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>
                <a:solidFill>
                  <a:srgbClr val="000000"/>
                </a:solidFill>
                <a:latin typeface="BNPP Slab Serif Extra Bold" pitchFamily="50" charset="0"/>
              </a:rPr>
              <a:t>Qu’affiche ce code ?</a:t>
            </a:r>
            <a:endParaRPr lang="fr-FR" dirty="0">
              <a:solidFill>
                <a:srgbClr val="000000"/>
              </a:solidFill>
              <a:latin typeface="BNPP Slab Serif Extra Bold" pitchFamily="50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Dans quel ordre ?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63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467544" y="2571750"/>
            <a:ext cx="3384376" cy="15841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fr-FR" sz="1400" dirty="0" smtClean="0">
              <a:solidFill>
                <a:schemeClr val="accent4"/>
              </a:solidFill>
            </a:endParaRPr>
          </a:p>
        </p:txBody>
      </p:sp>
      <p:sp>
        <p:nvSpPr>
          <p:cNvPr id="9" name="Espace réservé du contenu 1"/>
          <p:cNvSpPr txBox="1">
            <a:spLocks/>
          </p:cNvSpPr>
          <p:nvPr/>
        </p:nvSpPr>
        <p:spPr>
          <a:xfrm>
            <a:off x="477436" y="3435845"/>
            <a:ext cx="8055004" cy="1296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Grande"/>
              <a:buNone/>
            </a:pPr>
            <a:r>
              <a:rPr lang="fr-FR" dirty="0" smtClean="0">
                <a:latin typeface="BNPP Slab Serif Extra Bold" pitchFamily="50" charset="0"/>
              </a:rPr>
              <a:t>Les opérations sont faites verticalement et pas horizontalement</a:t>
            </a:r>
          </a:p>
          <a:p>
            <a:pPr marL="0" indent="0" algn="ctr">
              <a:buFont typeface="Lucida Grande"/>
              <a:buNone/>
            </a:pPr>
            <a:endParaRPr lang="fr-FR" dirty="0">
              <a:latin typeface="BNPP Slab Serif Extra Bold" pitchFamily="50" charset="0"/>
            </a:endParaRPr>
          </a:p>
          <a:p>
            <a:pPr marL="0" indent="0" algn="ctr">
              <a:buFont typeface="Lucida Grande"/>
              <a:buNone/>
            </a:pPr>
            <a:r>
              <a:rPr lang="fr-FR" sz="2400" dirty="0" smtClean="0">
                <a:solidFill>
                  <a:schemeClr val="bg2"/>
                </a:solidFill>
                <a:latin typeface="BNPP Slab Serif Extra Bold" pitchFamily="50" charset="0"/>
                <a:sym typeface="Wingdings" panose="05000000000000000000" pitchFamily="2" charset="2"/>
              </a:rPr>
              <a:t>Meilleures performances ! </a:t>
            </a:r>
            <a:endParaRPr lang="fr-FR" sz="2400" dirty="0">
              <a:solidFill>
                <a:schemeClr val="bg2"/>
              </a:solidFill>
              <a:latin typeface="BNPP Slab Serif Extra Bold" pitchFamily="50" charset="0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454348" y="1260505"/>
            <a:ext cx="5678740" cy="20313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Stream.</a:t>
            </a:r>
            <a:r>
              <a:rPr kumimoji="0" lang="fr-FR" altLang="fr-FR" sz="14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of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"d2"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"a2"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"b1"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"b3"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"c"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.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map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(s -&gt; {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 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System.</a:t>
            </a:r>
            <a:r>
              <a:rPr kumimoji="0" lang="fr-FR" altLang="fr-FR" sz="14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out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.println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</a:t>
            </a:r>
            <a:r>
              <a:rPr kumimoji="0" lang="fr-FR" altLang="fr-FR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map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: "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+ s);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  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return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s.toUpperCase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();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})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.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anyMatch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(s -&gt; {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 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System.</a:t>
            </a:r>
            <a:r>
              <a:rPr kumimoji="0" lang="fr-FR" altLang="fr-FR" sz="14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out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.println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</a:t>
            </a:r>
            <a:r>
              <a:rPr kumimoji="0" lang="fr-FR" altLang="fr-FR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anyMatch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: "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+ s);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  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return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s.startsWith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"A"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});</a:t>
            </a:r>
            <a:endParaRPr kumimoji="0" lang="fr-FR" altLang="fr-FR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5505400" y="1203598"/>
            <a:ext cx="3024336" cy="114513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79350" rIns="0" bIns="7935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/>
              <a:t> </a:t>
            </a:r>
            <a:r>
              <a:rPr lang="en-US" sz="1600" dirty="0"/>
              <a:t>map: </a:t>
            </a:r>
            <a:r>
              <a:rPr lang="en-US" sz="1600" dirty="0" smtClean="0"/>
              <a:t>d2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/>
              <a:t> </a:t>
            </a:r>
            <a:r>
              <a:rPr lang="en-US" sz="1600" dirty="0" err="1"/>
              <a:t>anyMatch</a:t>
            </a:r>
            <a:r>
              <a:rPr lang="en-US" sz="1600" dirty="0" smtClean="0"/>
              <a:t>: D2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/>
              <a:t> </a:t>
            </a:r>
            <a:r>
              <a:rPr lang="en-US" sz="1600" dirty="0"/>
              <a:t>map: </a:t>
            </a:r>
            <a:r>
              <a:rPr lang="en-US" sz="1600" dirty="0" smtClean="0"/>
              <a:t>a2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/>
              <a:t> </a:t>
            </a:r>
            <a:r>
              <a:rPr lang="en-US" sz="1600" dirty="0" err="1" smtClean="0"/>
              <a:t>anyMatch</a:t>
            </a:r>
            <a:r>
              <a:rPr lang="en-US" sz="1600" dirty="0"/>
              <a:t>: A2</a:t>
            </a:r>
            <a:endParaRPr kumimoji="0" lang="fr-FR" altLang="fr-FR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20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23528" y="780976"/>
            <a:ext cx="8460000" cy="422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>
                <a:latin typeface="BNPP Slab Serif Extra Bold" pitchFamily="50" charset="0"/>
              </a:rPr>
              <a:t>Si les opérations sont verticales, l’ordre des opérations à t-il une importance ?</a:t>
            </a:r>
            <a:endParaRPr lang="fr-FR" dirty="0">
              <a:latin typeface="BNPP Slab Serif Extra Bold" pitchFamily="50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Dans quel ordre ?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64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467544" y="2571750"/>
            <a:ext cx="3384376" cy="15841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fr-FR" sz="1400" dirty="0" smtClean="0">
              <a:solidFill>
                <a:schemeClr val="accent4"/>
              </a:solidFill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323528" y="1152684"/>
            <a:ext cx="6336704" cy="181588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Stream.</a:t>
            </a:r>
            <a:r>
              <a:rPr kumimoji="0" lang="fr-FR" altLang="fr-FR" sz="14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of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"d2"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"a2"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"b1"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"b3"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"c"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.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map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(s -&gt; {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System.</a:t>
            </a:r>
            <a:r>
              <a:rPr kumimoji="0" lang="fr-FR" altLang="fr-FR" sz="14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out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.println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</a:t>
            </a:r>
            <a:r>
              <a:rPr kumimoji="0" lang="fr-FR" altLang="fr-FR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map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: "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+ s);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return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s.toUpperCase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(); })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.filter(s -&gt; {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System.</a:t>
            </a:r>
            <a:r>
              <a:rPr kumimoji="0" lang="fr-FR" altLang="fr-FR" sz="14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out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.println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"filter: "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+ s);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return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s.startsWith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"A"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);})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.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forEach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(s -&gt;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System.</a:t>
            </a:r>
            <a:r>
              <a:rPr kumimoji="0" lang="fr-FR" altLang="fr-FR" sz="14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out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.println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</a:t>
            </a:r>
            <a:r>
              <a:rPr kumimoji="0" lang="fr-FR" altLang="fr-FR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forEach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: "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+ s));</a:t>
            </a:r>
            <a:endParaRPr kumimoji="0" lang="fr-FR" altLang="fr-FR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6876256" y="1923678"/>
            <a:ext cx="1950112" cy="24622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cs typeface="Courier New" pitchFamily="49" charset="0"/>
              </a:rPr>
              <a:t>// </a:t>
            </a:r>
            <a:r>
              <a:rPr kumimoji="0" lang="fr-FR" altLang="fr-FR" sz="14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cs typeface="Courier New" pitchFamily="49" charset="0"/>
              </a:rPr>
              <a:t>map</a:t>
            </a:r>
            <a:r>
              <a:rPr kumimoji="0" lang="fr-FR" altLang="fr-F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cs typeface="Courier New" pitchFamily="49" charset="0"/>
              </a:rPr>
              <a:t>:     d2</a:t>
            </a:r>
            <a:br>
              <a:rPr kumimoji="0" lang="fr-FR" altLang="fr-F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cs typeface="Courier New" pitchFamily="49" charset="0"/>
              </a:rPr>
              <a:t>// filter:  D2</a:t>
            </a:r>
            <a:br>
              <a:rPr kumimoji="0" lang="fr-FR" altLang="fr-F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cs typeface="Courier New" pitchFamily="49" charset="0"/>
              </a:rPr>
              <a:t>// </a:t>
            </a:r>
            <a:r>
              <a:rPr kumimoji="0" lang="fr-FR" altLang="fr-FR" sz="14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cs typeface="Courier New" pitchFamily="49" charset="0"/>
              </a:rPr>
              <a:t>map</a:t>
            </a:r>
            <a:r>
              <a:rPr kumimoji="0" lang="fr-FR" altLang="fr-F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cs typeface="Courier New" pitchFamily="49" charset="0"/>
              </a:rPr>
              <a:t>:     a2</a:t>
            </a:r>
            <a:br>
              <a:rPr kumimoji="0" lang="fr-FR" altLang="fr-F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cs typeface="Courier New" pitchFamily="49" charset="0"/>
              </a:rPr>
              <a:t>// filter:  A2</a:t>
            </a:r>
            <a:br>
              <a:rPr kumimoji="0" lang="fr-FR" altLang="fr-F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cs typeface="Courier New" pitchFamily="49" charset="0"/>
              </a:rPr>
              <a:t>// </a:t>
            </a:r>
            <a:r>
              <a:rPr kumimoji="0" lang="fr-FR" altLang="fr-FR" sz="14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cs typeface="Courier New" pitchFamily="49" charset="0"/>
              </a:rPr>
              <a:t>forEach</a:t>
            </a:r>
            <a:r>
              <a:rPr kumimoji="0" lang="fr-FR" altLang="fr-F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cs typeface="Courier New" pitchFamily="49" charset="0"/>
              </a:rPr>
              <a:t>: A2</a:t>
            </a:r>
            <a:br>
              <a:rPr kumimoji="0" lang="fr-FR" altLang="fr-F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cs typeface="Courier New" pitchFamily="49" charset="0"/>
              </a:rPr>
              <a:t>// </a:t>
            </a:r>
            <a:r>
              <a:rPr kumimoji="0" lang="fr-FR" altLang="fr-FR" sz="14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cs typeface="Courier New" pitchFamily="49" charset="0"/>
              </a:rPr>
              <a:t>map</a:t>
            </a:r>
            <a:r>
              <a:rPr kumimoji="0" lang="fr-FR" altLang="fr-F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cs typeface="Courier New" pitchFamily="49" charset="0"/>
              </a:rPr>
              <a:t>:     b1</a:t>
            </a:r>
            <a:br>
              <a:rPr kumimoji="0" lang="fr-FR" altLang="fr-F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cs typeface="Courier New" pitchFamily="49" charset="0"/>
              </a:rPr>
              <a:t>// filter:  B1</a:t>
            </a:r>
            <a:br>
              <a:rPr kumimoji="0" lang="fr-FR" altLang="fr-F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cs typeface="Courier New" pitchFamily="49" charset="0"/>
              </a:rPr>
              <a:t>// </a:t>
            </a:r>
            <a:r>
              <a:rPr kumimoji="0" lang="fr-FR" altLang="fr-FR" sz="14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cs typeface="Courier New" pitchFamily="49" charset="0"/>
              </a:rPr>
              <a:t>map</a:t>
            </a:r>
            <a:r>
              <a:rPr kumimoji="0" lang="fr-FR" altLang="fr-F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cs typeface="Courier New" pitchFamily="49" charset="0"/>
              </a:rPr>
              <a:t>:     b3</a:t>
            </a:r>
            <a:br>
              <a:rPr kumimoji="0" lang="fr-FR" altLang="fr-F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cs typeface="Courier New" pitchFamily="49" charset="0"/>
              </a:rPr>
              <a:t>// filter:  B3</a:t>
            </a:r>
            <a:br>
              <a:rPr kumimoji="0" lang="fr-FR" altLang="fr-F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cs typeface="Courier New" pitchFamily="49" charset="0"/>
              </a:rPr>
              <a:t>// </a:t>
            </a:r>
            <a:r>
              <a:rPr kumimoji="0" lang="fr-FR" altLang="fr-FR" sz="14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cs typeface="Courier New" pitchFamily="49" charset="0"/>
              </a:rPr>
              <a:t>map</a:t>
            </a:r>
            <a:r>
              <a:rPr kumimoji="0" lang="fr-FR" altLang="fr-F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cs typeface="Courier New" pitchFamily="49" charset="0"/>
              </a:rPr>
              <a:t>:     c</a:t>
            </a:r>
            <a:br>
              <a:rPr kumimoji="0" lang="fr-FR" altLang="fr-F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cs typeface="Courier New" pitchFamily="49" charset="0"/>
              </a:rPr>
              <a:t>// filter:  C</a:t>
            </a:r>
            <a:endParaRPr kumimoji="0" lang="fr-FR" altLang="fr-FR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58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23528" y="780976"/>
            <a:ext cx="8460000" cy="422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>
                <a:latin typeface="BNPP Slab Serif Extra Bold" pitchFamily="50" charset="0"/>
              </a:rPr>
              <a:t>Si les opérations sont verticales, l’ordre des opérations à t-il une importance ?</a:t>
            </a:r>
            <a:endParaRPr lang="fr-FR" dirty="0">
              <a:latin typeface="BNPP Slab Serif Extra Bold" pitchFamily="50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Dans quel ordre ?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65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467544" y="2571750"/>
            <a:ext cx="3384376" cy="15841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fr-FR" sz="1400" dirty="0" smtClean="0">
              <a:solidFill>
                <a:schemeClr val="accent4"/>
              </a:solidFill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93936" y="1172106"/>
            <a:ext cx="6366296" cy="224676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Stream.</a:t>
            </a:r>
            <a:r>
              <a:rPr kumimoji="0" lang="fr-FR" altLang="fr-FR" sz="14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of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"d2"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"a2"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"b1"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"b3"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"c"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.filter(s -&gt; {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System.</a:t>
            </a:r>
            <a:r>
              <a:rPr kumimoji="0" lang="fr-FR" altLang="fr-FR" sz="14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out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.println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"filter: "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+ s);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return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s.startsWith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"a"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})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.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map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(s -&gt; {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System.</a:t>
            </a:r>
            <a:r>
              <a:rPr kumimoji="0" lang="fr-FR" altLang="fr-FR" sz="14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out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.println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</a:t>
            </a:r>
            <a:r>
              <a:rPr kumimoji="0" lang="fr-FR" altLang="fr-FR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map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: "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+ s);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return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s.toUpperCase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();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})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.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forEach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(s -&gt;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System.</a:t>
            </a:r>
            <a:r>
              <a:rPr kumimoji="0" lang="fr-FR" altLang="fr-FR" sz="14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out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.println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</a:t>
            </a:r>
            <a:r>
              <a:rPr kumimoji="0" lang="fr-FR" altLang="fr-FR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forEach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: "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+ s));</a:t>
            </a:r>
            <a:endParaRPr kumimoji="0" lang="fr-FR" altLang="fr-FR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6551712" y="2931790"/>
            <a:ext cx="2340768" cy="160043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fr-FR" altLang="fr-F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cs typeface="Courier New" pitchFamily="49" charset="0"/>
              </a:rPr>
              <a:t>// filter:  d2</a:t>
            </a:r>
            <a:br>
              <a:rPr kumimoji="0" lang="fr-FR" altLang="fr-F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cs typeface="Courier New" pitchFamily="49" charset="0"/>
              </a:rPr>
              <a:t>    // filter:  a2</a:t>
            </a:r>
            <a:br>
              <a:rPr kumimoji="0" lang="fr-FR" altLang="fr-F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cs typeface="Courier New" pitchFamily="49" charset="0"/>
              </a:rPr>
              <a:t>    // </a:t>
            </a:r>
            <a:r>
              <a:rPr kumimoji="0" lang="fr-FR" altLang="fr-FR" sz="14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cs typeface="Courier New" pitchFamily="49" charset="0"/>
              </a:rPr>
              <a:t>map</a:t>
            </a:r>
            <a:r>
              <a:rPr kumimoji="0" lang="fr-FR" altLang="fr-F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cs typeface="Courier New" pitchFamily="49" charset="0"/>
              </a:rPr>
              <a:t>:     a2</a:t>
            </a:r>
            <a:br>
              <a:rPr kumimoji="0" lang="fr-FR" altLang="fr-F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cs typeface="Courier New" pitchFamily="49" charset="0"/>
              </a:rPr>
              <a:t>    // </a:t>
            </a:r>
            <a:r>
              <a:rPr kumimoji="0" lang="fr-FR" altLang="fr-FR" sz="14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cs typeface="Courier New" pitchFamily="49" charset="0"/>
              </a:rPr>
              <a:t>forEach</a:t>
            </a:r>
            <a:r>
              <a:rPr kumimoji="0" lang="fr-FR" altLang="fr-F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cs typeface="Courier New" pitchFamily="49" charset="0"/>
              </a:rPr>
              <a:t>: A2</a:t>
            </a:r>
            <a:br>
              <a:rPr kumimoji="0" lang="fr-FR" altLang="fr-F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cs typeface="Courier New" pitchFamily="49" charset="0"/>
              </a:rPr>
              <a:t>    // filter:  b1</a:t>
            </a:r>
            <a:br>
              <a:rPr kumimoji="0" lang="fr-FR" altLang="fr-F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cs typeface="Courier New" pitchFamily="49" charset="0"/>
              </a:rPr>
              <a:t>    // filter:  b3</a:t>
            </a:r>
            <a:br>
              <a:rPr kumimoji="0" lang="fr-FR" altLang="fr-F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cs typeface="Courier New" pitchFamily="49" charset="0"/>
              </a:rPr>
              <a:t>    // filter:  c</a:t>
            </a:r>
            <a:endParaRPr kumimoji="0" lang="fr-FR" altLang="fr-FR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91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fr-FR" sz="2400" dirty="0" smtClean="0">
              <a:solidFill>
                <a:schemeClr val="tx1"/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fr-FR" sz="2400" dirty="0">
                <a:solidFill>
                  <a:schemeClr val="tx1"/>
                </a:solidFill>
                <a:latin typeface="BNPP Sans Extra Bold" pitchFamily="50" charset="0"/>
              </a:rPr>
              <a:t>	</a:t>
            </a:r>
            <a:r>
              <a:rPr lang="fr-FR" sz="2400" dirty="0" smtClean="0">
                <a:solidFill>
                  <a:schemeClr val="tx1"/>
                </a:solidFill>
                <a:latin typeface="BNPP Sans Extra Bold" pitchFamily="50" charset="0"/>
              </a:rPr>
              <a:t>Faire les opérations de </a:t>
            </a:r>
            <a:r>
              <a:rPr lang="fr-FR" sz="2400" dirty="0" err="1" smtClean="0">
                <a:solidFill>
                  <a:schemeClr val="tx1"/>
                </a:solidFill>
                <a:latin typeface="BNPP Sans Extra Bold" pitchFamily="50" charset="0"/>
              </a:rPr>
              <a:t>mapping</a:t>
            </a:r>
            <a:r>
              <a:rPr lang="fr-FR" sz="2400" dirty="0" smtClean="0">
                <a:solidFill>
                  <a:schemeClr val="tx1"/>
                </a:solidFill>
                <a:latin typeface="BNPP Sans Extra Bold" pitchFamily="50" charset="0"/>
              </a:rPr>
              <a:t> après les filtres</a:t>
            </a:r>
          </a:p>
          <a:p>
            <a:pPr marL="0" indent="0">
              <a:buNone/>
            </a:pPr>
            <a:endParaRPr lang="fr-FR" sz="2000" dirty="0" smtClean="0">
              <a:solidFill>
                <a:schemeClr val="tx1"/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endParaRPr lang="fr-FR" sz="2000" dirty="0">
              <a:solidFill>
                <a:schemeClr val="tx1"/>
              </a:solidFill>
              <a:latin typeface="BNPP Sans Extra Bold" pitchFamily="50" charset="0"/>
            </a:endParaRPr>
          </a:p>
          <a:p>
            <a:pPr marL="0" indent="0" algn="ctr">
              <a:buNone/>
            </a:pPr>
            <a:r>
              <a:rPr lang="fr-FR" sz="3200" dirty="0" err="1">
                <a:solidFill>
                  <a:schemeClr val="tx1"/>
                </a:solidFill>
                <a:latin typeface="BNPP Sans Extra Bold" pitchFamily="50" charset="0"/>
              </a:rPr>
              <a:t>Programming</a:t>
            </a:r>
            <a:r>
              <a:rPr lang="fr-FR" sz="3200" dirty="0">
                <a:solidFill>
                  <a:schemeClr val="tx1"/>
                </a:solidFill>
                <a:latin typeface="BNPP Sans Extra Bold" pitchFamily="50" charset="0"/>
              </a:rPr>
              <a:t> Pattern</a:t>
            </a:r>
            <a:r>
              <a:rPr lang="fr-FR" sz="3200" dirty="0" smtClean="0">
                <a:solidFill>
                  <a:schemeClr val="tx1"/>
                </a:solidFill>
                <a:latin typeface="BNPP Sans Extra Bold" pitchFamily="50" charset="0"/>
              </a:rPr>
              <a:t>:</a:t>
            </a:r>
          </a:p>
          <a:p>
            <a:pPr marL="0" indent="0" algn="ctr">
              <a:buNone/>
            </a:pPr>
            <a:r>
              <a:rPr lang="fr-FR" sz="4800" dirty="0" smtClean="0">
                <a:solidFill>
                  <a:schemeClr val="bg2"/>
                </a:solidFill>
                <a:latin typeface="BNPP Sans Extra Bold" pitchFamily="50" charset="0"/>
              </a:rPr>
              <a:t>Filter </a:t>
            </a:r>
            <a:r>
              <a:rPr lang="fr-FR" sz="4800" dirty="0">
                <a:solidFill>
                  <a:schemeClr val="bg2"/>
                </a:solidFill>
                <a:latin typeface="BNPP Sans Extra Bold" pitchFamily="50" charset="0"/>
              </a:rPr>
              <a:t>First, </a:t>
            </a:r>
            <a:r>
              <a:rPr lang="fr-FR" sz="4800" dirty="0" err="1">
                <a:solidFill>
                  <a:schemeClr val="bg2"/>
                </a:solidFill>
                <a:latin typeface="BNPP Sans Extra Bold" pitchFamily="50" charset="0"/>
              </a:rPr>
              <a:t>Map</a:t>
            </a:r>
            <a:r>
              <a:rPr lang="fr-FR" sz="4800" dirty="0">
                <a:solidFill>
                  <a:schemeClr val="bg2"/>
                </a:solidFill>
                <a:latin typeface="BNPP Sans Extra Bold" pitchFamily="50" charset="0"/>
              </a:rPr>
              <a:t> </a:t>
            </a:r>
            <a:r>
              <a:rPr lang="fr-FR" sz="4800" dirty="0" err="1">
                <a:solidFill>
                  <a:schemeClr val="bg2"/>
                </a:solidFill>
                <a:latin typeface="BNPP Sans Extra Bold" pitchFamily="50" charset="0"/>
              </a:rPr>
              <a:t>Later</a:t>
            </a:r>
            <a:endParaRPr lang="fr-FR" sz="4400" dirty="0">
              <a:solidFill>
                <a:schemeClr val="bg2"/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solidFill>
                  <a:schemeClr val="tx1"/>
                </a:solidFill>
              </a:rPr>
              <a:t>Map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  <a:r>
              <a:rPr lang="fr-FR" dirty="0" err="1" smtClean="0">
                <a:solidFill>
                  <a:schemeClr val="tx1"/>
                </a:solidFill>
              </a:rPr>
              <a:t>later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  <a:r>
              <a:rPr lang="fr-FR" dirty="0" err="1" smtClean="0">
                <a:solidFill>
                  <a:schemeClr val="tx1"/>
                </a:solidFill>
              </a:rPr>
              <a:t>rule</a:t>
            </a:r>
            <a:r>
              <a:rPr lang="fr-FR" dirty="0" smtClean="0">
                <a:solidFill>
                  <a:schemeClr val="tx1"/>
                </a:solidFill>
              </a:rPr>
              <a:t> !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52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868144" y="0"/>
            <a:ext cx="3275856" cy="5143500"/>
          </a:xfrm>
          <a:prstGeom prst="rect">
            <a:avLst/>
          </a:prstGeom>
          <a:solidFill>
            <a:srgbClr val="46528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79512" y="267494"/>
            <a:ext cx="5472608" cy="46805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400" dirty="0" smtClean="0">
                <a:solidFill>
                  <a:srgbClr val="000000"/>
                </a:solidFill>
                <a:latin typeface="BNPP Sans Extra Bold" pitchFamily="50" charset="0"/>
              </a:rPr>
              <a:t>Les opérations Intermédiaires sont des </a:t>
            </a:r>
            <a:r>
              <a:rPr lang="fr-FR" sz="2400" dirty="0" err="1" smtClean="0">
                <a:solidFill>
                  <a:srgbClr val="000000"/>
                </a:solidFill>
                <a:latin typeface="BNPP Sans Extra Bold" pitchFamily="50" charset="0"/>
              </a:rPr>
              <a:t>lambdas</a:t>
            </a:r>
            <a:endParaRPr lang="fr-FR" sz="2400" dirty="0" smtClean="0">
              <a:solidFill>
                <a:srgbClr val="000000"/>
              </a:solidFill>
              <a:latin typeface="BNPP Sans Extra Bold" pitchFamily="50" charset="0"/>
            </a:endParaRPr>
          </a:p>
          <a:p>
            <a:pPr marL="0" indent="0" algn="ctr">
              <a:buNone/>
            </a:pPr>
            <a:r>
              <a:rPr lang="fr-FR" sz="2400" dirty="0" smtClean="0">
                <a:solidFill>
                  <a:srgbClr val="000000"/>
                </a:solidFill>
                <a:latin typeface="BNPP Sans Extra Bold" pitchFamily="50" charset="0"/>
              </a:rPr>
              <a:t>Donc </a:t>
            </a:r>
            <a:r>
              <a:rPr lang="fr-FR" sz="3200" dirty="0" err="1" smtClean="0">
                <a:solidFill>
                  <a:schemeClr val="bg2"/>
                </a:solidFill>
                <a:latin typeface="BNPP Sans Extra Bold" pitchFamily="50" charset="0"/>
              </a:rPr>
              <a:t>lazy</a:t>
            </a:r>
            <a:r>
              <a:rPr lang="fr-FR" sz="3200" dirty="0" smtClean="0">
                <a:solidFill>
                  <a:schemeClr val="bg2"/>
                </a:solidFill>
                <a:latin typeface="BNPP Sans Extra Bold" pitchFamily="50" charset="0"/>
              </a:rPr>
              <a:t> </a:t>
            </a:r>
            <a:r>
              <a:rPr lang="fr-FR" sz="3200" dirty="0" err="1" smtClean="0">
                <a:solidFill>
                  <a:schemeClr val="bg2"/>
                </a:solidFill>
                <a:latin typeface="BNPP Sans Extra Bold" pitchFamily="50" charset="0"/>
              </a:rPr>
              <a:t>compute</a:t>
            </a:r>
            <a:endParaRPr lang="fr-FR" sz="3200" dirty="0" smtClean="0">
              <a:solidFill>
                <a:schemeClr val="bg2"/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endParaRPr lang="fr-FR" sz="2400" dirty="0" smtClean="0">
              <a:solidFill>
                <a:schemeClr val="bg2"/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endParaRPr lang="fr-FR" sz="2400" dirty="0">
              <a:solidFill>
                <a:schemeClr val="bg2"/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fr-FR" sz="2000" dirty="0" smtClean="0">
                <a:solidFill>
                  <a:srgbClr val="000000"/>
                </a:solidFill>
                <a:latin typeface="BNPP Sans Extra Bold" pitchFamily="50" charset="0"/>
              </a:rPr>
              <a:t>Les opérations intermédiaires ne sont </a:t>
            </a:r>
            <a:br>
              <a:rPr lang="fr-FR" sz="2000" dirty="0" smtClean="0">
                <a:solidFill>
                  <a:srgbClr val="000000"/>
                </a:solidFill>
                <a:latin typeface="BNPP Sans Extra Bold" pitchFamily="50" charset="0"/>
              </a:rPr>
            </a:br>
            <a:r>
              <a:rPr lang="fr-FR" sz="2000" dirty="0" smtClean="0">
                <a:solidFill>
                  <a:srgbClr val="000000"/>
                </a:solidFill>
                <a:latin typeface="BNPP Sans Extra Bold" pitchFamily="50" charset="0"/>
              </a:rPr>
              <a:t>pas évaluées tant qu’une opération terminale</a:t>
            </a:r>
            <a:br>
              <a:rPr lang="fr-FR" sz="2000" dirty="0" smtClean="0">
                <a:solidFill>
                  <a:srgbClr val="000000"/>
                </a:solidFill>
                <a:latin typeface="BNPP Sans Extra Bold" pitchFamily="50" charset="0"/>
              </a:rPr>
            </a:br>
            <a:r>
              <a:rPr lang="fr-FR" sz="2000" dirty="0" smtClean="0">
                <a:solidFill>
                  <a:srgbClr val="000000"/>
                </a:solidFill>
                <a:latin typeface="BNPP Sans Extra Bold" pitchFamily="50" charset="0"/>
              </a:rPr>
              <a:t>n’est pas appelée</a:t>
            </a:r>
          </a:p>
        </p:txBody>
      </p:sp>
      <p:pic>
        <p:nvPicPr>
          <p:cNvPr id="11266" name="Picture 2" descr="RÃ©sultat de recherche d'images pour &quot;lazy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867644"/>
            <a:ext cx="3275856" cy="327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93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1"/>
          <p:cNvSpPr txBox="1">
            <a:spLocks/>
          </p:cNvSpPr>
          <p:nvPr/>
        </p:nvSpPr>
        <p:spPr>
          <a:xfrm>
            <a:off x="179512" y="123478"/>
            <a:ext cx="5904656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3300" dirty="0" smtClean="0">
                <a:solidFill>
                  <a:schemeClr val="tx1"/>
                </a:solidFill>
                <a:latin typeface="BNPP Sans Extra Bold" pitchFamily="50" charset="0"/>
              </a:rPr>
              <a:t>Les </a:t>
            </a:r>
            <a:r>
              <a:rPr lang="fr-FR" sz="3300" dirty="0" err="1" smtClean="0">
                <a:solidFill>
                  <a:schemeClr val="tx1"/>
                </a:solidFill>
                <a:latin typeface="BNPP Sans Extra Bold" pitchFamily="50" charset="0"/>
              </a:rPr>
              <a:t>streams</a:t>
            </a:r>
            <a:r>
              <a:rPr lang="fr-FR" sz="3300" dirty="0" smtClean="0">
                <a:solidFill>
                  <a:schemeClr val="tx1"/>
                </a:solidFill>
                <a:latin typeface="BNPP Sans Extra Bold" pitchFamily="50" charset="0"/>
              </a:rPr>
              <a:t>…</a:t>
            </a:r>
            <a:endParaRPr lang="fr-FR" sz="1400" dirty="0">
              <a:solidFill>
                <a:schemeClr val="tx1"/>
              </a:solidFill>
              <a:latin typeface="BNPP Sans Extra Bold" pitchFamily="50" charset="0"/>
            </a:endParaRPr>
          </a:p>
        </p:txBody>
      </p:sp>
      <p:sp>
        <p:nvSpPr>
          <p:cNvPr id="8" name="Espace réservé du contenu 1"/>
          <p:cNvSpPr txBox="1">
            <a:spLocks/>
          </p:cNvSpPr>
          <p:nvPr/>
        </p:nvSpPr>
        <p:spPr>
          <a:xfrm>
            <a:off x="4716016" y="758240"/>
            <a:ext cx="4248472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3300" dirty="0">
                <a:solidFill>
                  <a:schemeClr val="tx1"/>
                </a:solidFill>
                <a:latin typeface="BNPP Sans Extra Bold" pitchFamily="50" charset="0"/>
              </a:rPr>
              <a:t>S</a:t>
            </a:r>
            <a:r>
              <a:rPr lang="fr-FR" sz="3300" dirty="0" smtClean="0">
                <a:solidFill>
                  <a:schemeClr val="tx1"/>
                </a:solidFill>
                <a:latin typeface="BNPP Sans Extra Bold" pitchFamily="50" charset="0"/>
              </a:rPr>
              <a:t>ont à </a:t>
            </a:r>
            <a:r>
              <a:rPr lang="fr-FR" sz="3300" dirty="0" smtClean="0">
                <a:solidFill>
                  <a:schemeClr val="bg2"/>
                </a:solidFill>
                <a:latin typeface="BNPP Sans Extra Bold" pitchFamily="50" charset="0"/>
              </a:rPr>
              <a:t>usage unique</a:t>
            </a:r>
            <a:endParaRPr lang="fr-FR" sz="1400" dirty="0">
              <a:solidFill>
                <a:schemeClr val="bg2"/>
              </a:solidFill>
              <a:latin typeface="BNPP Sans Extra Bold" pitchFamily="50" charset="0"/>
            </a:endParaRPr>
          </a:p>
        </p:txBody>
      </p:sp>
      <p:sp>
        <p:nvSpPr>
          <p:cNvPr id="9" name="Espace réservé du contenu 1"/>
          <p:cNvSpPr txBox="1">
            <a:spLocks/>
          </p:cNvSpPr>
          <p:nvPr/>
        </p:nvSpPr>
        <p:spPr>
          <a:xfrm>
            <a:off x="182548" y="1406312"/>
            <a:ext cx="8598728" cy="44535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3300" dirty="0" smtClean="0">
                <a:solidFill>
                  <a:schemeClr val="tx1"/>
                </a:solidFill>
                <a:latin typeface="BNPP Sans Extra Bold" pitchFamily="50" charset="0"/>
              </a:rPr>
              <a:t>Possèdent des opérations </a:t>
            </a:r>
            <a:r>
              <a:rPr lang="fr-FR" sz="3300" dirty="0" smtClean="0">
                <a:solidFill>
                  <a:schemeClr val="bg2"/>
                </a:solidFill>
                <a:latin typeface="BNPP Sans Extra Bold" pitchFamily="50" charset="0"/>
              </a:rPr>
              <a:t>intermédiaires et terminales</a:t>
            </a:r>
            <a:endParaRPr lang="fr-FR" sz="1400" dirty="0">
              <a:solidFill>
                <a:schemeClr val="bg2"/>
              </a:solidFill>
              <a:latin typeface="BNPP Sans Extra Bold" pitchFamily="50" charset="0"/>
            </a:endParaRPr>
          </a:p>
        </p:txBody>
      </p:sp>
      <p:sp>
        <p:nvSpPr>
          <p:cNvPr id="10" name="Espace réservé du contenu 1"/>
          <p:cNvSpPr txBox="1">
            <a:spLocks/>
          </p:cNvSpPr>
          <p:nvPr/>
        </p:nvSpPr>
        <p:spPr>
          <a:xfrm>
            <a:off x="791580" y="1995686"/>
            <a:ext cx="7560840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3300" dirty="0" smtClean="0">
                <a:solidFill>
                  <a:schemeClr val="tx1"/>
                </a:solidFill>
                <a:latin typeface="BNPP Sans Extra Bold" pitchFamily="50" charset="0"/>
              </a:rPr>
              <a:t>Sont sensibles à </a:t>
            </a:r>
            <a:r>
              <a:rPr lang="fr-FR" sz="3300" dirty="0" smtClean="0">
                <a:solidFill>
                  <a:schemeClr val="bg2"/>
                </a:solidFill>
                <a:latin typeface="BNPP Sans Extra Bold" pitchFamily="50" charset="0"/>
              </a:rPr>
              <a:t>l’ordre des opérations</a:t>
            </a:r>
            <a:endParaRPr lang="fr-FR" sz="1400" dirty="0">
              <a:solidFill>
                <a:schemeClr val="bg2"/>
              </a:solidFill>
              <a:latin typeface="BNPP Sans Extra Bold" pitchFamily="50" charset="0"/>
            </a:endParaRPr>
          </a:p>
        </p:txBody>
      </p:sp>
      <p:sp>
        <p:nvSpPr>
          <p:cNvPr id="12" name="Espace réservé du contenu 1"/>
          <p:cNvSpPr txBox="1">
            <a:spLocks/>
          </p:cNvSpPr>
          <p:nvPr/>
        </p:nvSpPr>
        <p:spPr>
          <a:xfrm>
            <a:off x="899592" y="2787774"/>
            <a:ext cx="4795388" cy="43204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3300" dirty="0" smtClean="0">
                <a:solidFill>
                  <a:schemeClr val="tx1"/>
                </a:solidFill>
                <a:latin typeface="BNPP Sans Extra Bold" pitchFamily="50" charset="0"/>
              </a:rPr>
              <a:t>Produisent du code concis et </a:t>
            </a:r>
            <a:r>
              <a:rPr lang="fr-FR" sz="3300" dirty="0" smtClean="0">
                <a:solidFill>
                  <a:schemeClr val="bg2"/>
                </a:solidFill>
                <a:latin typeface="BNPP Sans Extra Bold" pitchFamily="50" charset="0"/>
              </a:rPr>
              <a:t>lisible</a:t>
            </a:r>
            <a:endParaRPr lang="fr-FR" sz="1400" dirty="0">
              <a:solidFill>
                <a:schemeClr val="bg2"/>
              </a:solidFill>
              <a:latin typeface="BNPP Sans Extra Bold" pitchFamily="50" charset="0"/>
            </a:endParaRPr>
          </a:p>
        </p:txBody>
      </p:sp>
      <p:sp>
        <p:nvSpPr>
          <p:cNvPr id="13" name="Espace réservé du contenu 1"/>
          <p:cNvSpPr txBox="1">
            <a:spLocks/>
          </p:cNvSpPr>
          <p:nvPr/>
        </p:nvSpPr>
        <p:spPr>
          <a:xfrm>
            <a:off x="2425296" y="3552388"/>
            <a:ext cx="6379564" cy="43204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3300" dirty="0" smtClean="0">
                <a:solidFill>
                  <a:schemeClr val="tx1"/>
                </a:solidFill>
                <a:latin typeface="BNPP Sans Extra Bold" pitchFamily="50" charset="0"/>
              </a:rPr>
              <a:t>Permettent de faire des opérations simples, simplement!</a:t>
            </a:r>
            <a:endParaRPr lang="fr-FR" sz="1400" dirty="0">
              <a:solidFill>
                <a:schemeClr val="tx1"/>
              </a:solidFill>
              <a:latin typeface="BNPP Sans Extra Bold" pitchFamily="50" charset="0"/>
            </a:endParaRPr>
          </a:p>
        </p:txBody>
      </p:sp>
      <p:sp>
        <p:nvSpPr>
          <p:cNvPr id="14" name="Espace réservé du contenu 1"/>
          <p:cNvSpPr txBox="1">
            <a:spLocks/>
          </p:cNvSpPr>
          <p:nvPr/>
        </p:nvSpPr>
        <p:spPr>
          <a:xfrm>
            <a:off x="179512" y="4151332"/>
            <a:ext cx="8856984" cy="8686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Grande"/>
              <a:buNone/>
            </a:pPr>
            <a:r>
              <a:rPr lang="fr-FR" sz="2400" dirty="0" smtClean="0">
                <a:solidFill>
                  <a:schemeClr val="tx1"/>
                </a:solidFill>
                <a:latin typeface="BNPP Sans Extra Bold" pitchFamily="50" charset="0"/>
              </a:rPr>
              <a:t>Sont un </a:t>
            </a:r>
            <a:r>
              <a:rPr lang="fr-FR" sz="2400" dirty="0" smtClean="0">
                <a:solidFill>
                  <a:schemeClr val="bg2"/>
                </a:solidFill>
                <a:latin typeface="BNPP Sans Extra Bold" pitchFamily="50" charset="0"/>
              </a:rPr>
              <a:t>pipeline d’opérations </a:t>
            </a:r>
            <a:r>
              <a:rPr lang="fr-FR" sz="2400" dirty="0" smtClean="0">
                <a:solidFill>
                  <a:schemeClr val="tx1"/>
                </a:solidFill>
                <a:latin typeface="BNPP Sans Extra Bold" pitchFamily="50" charset="0"/>
              </a:rPr>
              <a:t>pas une structure de données</a:t>
            </a:r>
          </a:p>
          <a:p>
            <a:pPr marL="0" indent="0" algn="ctr">
              <a:buFont typeface="Lucida Grande"/>
              <a:buNone/>
            </a:pPr>
            <a:r>
              <a:rPr lang="fr-FR" sz="2000" dirty="0" smtClean="0">
                <a:solidFill>
                  <a:schemeClr val="tx1"/>
                </a:solidFill>
                <a:latin typeface="BNPP Sans Extra Bold" pitchFamily="50" charset="0"/>
              </a:rPr>
              <a:t>(non mutable </a:t>
            </a:r>
            <a:r>
              <a:rPr lang="fr-FR" sz="2000" dirty="0" smtClean="0">
                <a:solidFill>
                  <a:schemeClr val="tx1"/>
                </a:solidFill>
                <a:latin typeface="BNPP Sans Extra Bold" pitchFamily="50" charset="0"/>
                <a:sym typeface="Wingdings" panose="05000000000000000000" pitchFamily="2" charset="2"/>
              </a:rPr>
              <a:t> )</a:t>
            </a:r>
            <a:endParaRPr lang="fr-FR" sz="2000" dirty="0">
              <a:solidFill>
                <a:schemeClr val="tx1"/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37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RÃ©sultat de recherche d'images pour &quot;speed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" r="8425"/>
          <a:stretch/>
        </p:blipFill>
        <p:spPr bwMode="auto">
          <a:xfrm>
            <a:off x="0" y="0"/>
            <a:ext cx="9144000" cy="517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2000" y="195486"/>
            <a:ext cx="8460000" cy="4248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dirty="0" smtClean="0">
                <a:ln w="12700">
                  <a:solidFill>
                    <a:srgbClr val="000000"/>
                  </a:solidFill>
                </a:ln>
                <a:solidFill>
                  <a:schemeClr val="tx1"/>
                </a:solidFill>
                <a:latin typeface="BNPP Sans Extra Bold" pitchFamily="50" charset="0"/>
              </a:rPr>
              <a:t>Et les performances dans tout ca?</a:t>
            </a:r>
          </a:p>
          <a:p>
            <a:pPr marL="0" indent="0">
              <a:buNone/>
            </a:pPr>
            <a:endParaRPr lang="fr-FR" sz="2400" dirty="0" smtClean="0">
              <a:ln w="12700">
                <a:solidFill>
                  <a:srgbClr val="000000"/>
                </a:solidFill>
              </a:ln>
              <a:solidFill>
                <a:schemeClr val="tx1"/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endParaRPr lang="fr-FR" sz="2400" dirty="0">
              <a:ln w="12700">
                <a:solidFill>
                  <a:srgbClr val="000000"/>
                </a:solidFill>
              </a:ln>
              <a:solidFill>
                <a:schemeClr val="tx1"/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fr-FR" sz="3200" dirty="0" smtClean="0">
                <a:ln w="12700">
                  <a:solidFill>
                    <a:srgbClr val="000000"/>
                  </a:solidFill>
                </a:ln>
                <a:solidFill>
                  <a:schemeClr val="tx1"/>
                </a:solidFill>
                <a:latin typeface="BNPP Sans Extra Bold" pitchFamily="50" charset="0"/>
              </a:rPr>
              <a:t>Rapidité ?</a:t>
            </a:r>
          </a:p>
          <a:p>
            <a:pPr marL="0" indent="0">
              <a:buNone/>
            </a:pPr>
            <a:r>
              <a:rPr lang="fr-FR" sz="3200" dirty="0" smtClean="0">
                <a:ln w="12700">
                  <a:solidFill>
                    <a:srgbClr val="000000"/>
                  </a:solidFill>
                </a:ln>
                <a:solidFill>
                  <a:schemeClr val="tx1"/>
                </a:solidFill>
                <a:latin typeface="BNPP Sans Extra Bold" pitchFamily="50" charset="0"/>
              </a:rPr>
              <a:t>Empreinte mémoire ?</a:t>
            </a:r>
            <a:endParaRPr lang="fr-FR" sz="2800" dirty="0">
              <a:ln w="12700">
                <a:solidFill>
                  <a:srgbClr val="00000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51520" y="1059582"/>
            <a:ext cx="8496944" cy="1200329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3600" dirty="0" err="1" smtClean="0">
                <a:solidFill>
                  <a:srgbClr val="A9B7C6"/>
                </a:solidFill>
                <a:latin typeface="Courier New" pitchFamily="49" charset="0"/>
                <a:cs typeface="Courier New" pitchFamily="49" charset="0"/>
              </a:rPr>
              <a:t>Map</a:t>
            </a:r>
            <a:r>
              <a:rPr kumimoji="0" lang="fr-FR" altLang="fr-FR" sz="3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&lt;String</a:t>
            </a:r>
            <a:r>
              <a:rPr kumimoji="0" lang="fr-FR" altLang="fr-FR" sz="3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fr-FR" altLang="fr-FR" sz="3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String&gt; </a:t>
            </a:r>
            <a:r>
              <a:rPr kumimoji="0" lang="fr-FR" altLang="fr-FR" sz="3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map</a:t>
            </a:r>
            <a:endParaRPr kumimoji="0" lang="fr-FR" altLang="fr-FR" sz="3600" b="0" i="0" u="none" strike="noStrike" cap="none" normalizeH="0" baseline="0" dirty="0" smtClean="0">
              <a:ln>
                <a:noFill/>
              </a:ln>
              <a:solidFill>
                <a:srgbClr val="A9B7C6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3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fr-FR" altLang="fr-FR" sz="3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new </a:t>
            </a:r>
            <a:r>
              <a:rPr kumimoji="0" lang="fr-FR" altLang="fr-FR" sz="3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HashMap</a:t>
            </a:r>
            <a:r>
              <a:rPr kumimoji="0" lang="fr-FR" altLang="fr-FR" sz="3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&lt;&gt;;</a:t>
            </a:r>
            <a:endParaRPr kumimoji="0" lang="fr-FR" altLang="fr-FR" sz="6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0" y="2643758"/>
            <a:ext cx="9144000" cy="216024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7200" dirty="0" smtClean="0">
                <a:solidFill>
                  <a:schemeClr val="bg2"/>
                </a:solidFill>
                <a:latin typeface="BNPP Sans Extra Bold" pitchFamily="50" charset="0"/>
              </a:rPr>
              <a:t>Java 7</a:t>
            </a:r>
          </a:p>
          <a:p>
            <a:pPr algn="ctr"/>
            <a:r>
              <a:rPr lang="fr-FR" sz="4000" dirty="0" err="1" smtClean="0">
                <a:latin typeface="BNPP Sans Extra Bold" pitchFamily="50" charset="0"/>
              </a:rPr>
              <a:t>Diamond</a:t>
            </a:r>
            <a:r>
              <a:rPr lang="fr-FR" sz="4000" dirty="0" smtClean="0">
                <a:latin typeface="BNPP Sans Extra Bold" pitchFamily="50" charset="0"/>
              </a:rPr>
              <a:t> </a:t>
            </a:r>
            <a:r>
              <a:rPr lang="fr-FR" sz="4000" dirty="0" err="1" smtClean="0">
                <a:latin typeface="BNPP Sans Extra Bold" pitchFamily="50" charset="0"/>
              </a:rPr>
              <a:t>operator</a:t>
            </a:r>
            <a:endParaRPr lang="fr-FR" sz="4000" dirty="0" smtClean="0"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17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dirty="0" smtClean="0">
                <a:solidFill>
                  <a:srgbClr val="000000"/>
                </a:solidFill>
                <a:latin typeface="BNPP Sans Extra Bold" pitchFamily="50" charset="0"/>
              </a:rPr>
              <a:t>Les performances des Stream,</a:t>
            </a:r>
          </a:p>
          <a:p>
            <a:pPr marL="0" indent="0">
              <a:buNone/>
            </a:pPr>
            <a:r>
              <a:rPr lang="fr-FR" sz="2800" dirty="0" smtClean="0">
                <a:solidFill>
                  <a:srgbClr val="000000"/>
                </a:solidFill>
                <a:latin typeface="BNPP Sans Extra Bold" pitchFamily="50" charset="0"/>
              </a:rPr>
              <a:t>en résumé: </a:t>
            </a:r>
            <a:r>
              <a:rPr lang="fr-FR" sz="3600" dirty="0" smtClean="0">
                <a:solidFill>
                  <a:schemeClr val="bg2"/>
                </a:solidFill>
                <a:latin typeface="BNPP Sans Extra Bold" pitchFamily="50" charset="0"/>
              </a:rPr>
              <a:t>Ca dépend !</a:t>
            </a:r>
          </a:p>
          <a:p>
            <a:pPr marL="0" indent="0">
              <a:buNone/>
            </a:pPr>
            <a:endParaRPr lang="fr-FR" sz="1400" dirty="0" smtClean="0">
              <a:solidFill>
                <a:srgbClr val="000000"/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endParaRPr lang="fr-FR" dirty="0" smtClean="0">
              <a:solidFill>
                <a:srgbClr val="000000"/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fr-FR" dirty="0" smtClean="0">
                <a:solidFill>
                  <a:srgbClr val="000000"/>
                </a:solidFill>
                <a:latin typeface="BNPP Sans Extra Bold" pitchFamily="50" charset="0"/>
              </a:rPr>
              <a:t>En général, les performances des </a:t>
            </a:r>
            <a:r>
              <a:rPr lang="fr-FR" dirty="0" err="1" smtClean="0">
                <a:solidFill>
                  <a:srgbClr val="000000"/>
                </a:solidFill>
                <a:latin typeface="BNPP Sans Extra Bold" pitchFamily="50" charset="0"/>
              </a:rPr>
              <a:t>Streams</a:t>
            </a:r>
            <a:r>
              <a:rPr lang="fr-FR" dirty="0" smtClean="0">
                <a:solidFill>
                  <a:srgbClr val="000000"/>
                </a:solidFill>
                <a:latin typeface="BNPP Sans Extra Bold" pitchFamily="50" charset="0"/>
              </a:rPr>
              <a:t/>
            </a:r>
            <a:br>
              <a:rPr lang="fr-FR" dirty="0" smtClean="0">
                <a:solidFill>
                  <a:srgbClr val="000000"/>
                </a:solidFill>
                <a:latin typeface="BNPP Sans Extra Bold" pitchFamily="50" charset="0"/>
              </a:rPr>
            </a:br>
            <a:r>
              <a:rPr lang="fr-FR" dirty="0" smtClean="0">
                <a:solidFill>
                  <a:srgbClr val="000000"/>
                </a:solidFill>
                <a:latin typeface="BNPP Sans Extra Bold" pitchFamily="50" charset="0"/>
              </a:rPr>
              <a:t>sont inférieures à une bonne vieille</a:t>
            </a:r>
            <a:br>
              <a:rPr lang="fr-FR" dirty="0" smtClean="0">
                <a:solidFill>
                  <a:srgbClr val="000000"/>
                </a:solidFill>
                <a:latin typeface="BNPP Sans Extra Bold" pitchFamily="50" charset="0"/>
              </a:rPr>
            </a:br>
            <a:r>
              <a:rPr lang="fr-FR" dirty="0" smtClean="0">
                <a:solidFill>
                  <a:srgbClr val="000000"/>
                </a:solidFill>
                <a:latin typeface="BNPP Sans Extra Bold" pitchFamily="50" charset="0"/>
              </a:rPr>
              <a:t>boucle for </a:t>
            </a:r>
            <a:r>
              <a:rPr lang="fr-FR" dirty="0" smtClean="0">
                <a:solidFill>
                  <a:schemeClr val="bg2"/>
                </a:solidFill>
                <a:latin typeface="BNPP Sans Extra Bold" pitchFamily="50" charset="0"/>
              </a:rPr>
              <a:t>MAIS</a:t>
            </a:r>
            <a:r>
              <a:rPr lang="fr-FR" dirty="0" smtClean="0">
                <a:solidFill>
                  <a:srgbClr val="000000"/>
                </a:solidFill>
                <a:latin typeface="BNPP Sans Extra Bold" pitchFamily="50" charset="0"/>
              </a:rPr>
              <a:t> lorsqu’on supprime</a:t>
            </a:r>
            <a:br>
              <a:rPr lang="fr-FR" dirty="0" smtClean="0">
                <a:solidFill>
                  <a:srgbClr val="000000"/>
                </a:solidFill>
                <a:latin typeface="BNPP Sans Extra Bold" pitchFamily="50" charset="0"/>
              </a:rPr>
            </a:br>
            <a:r>
              <a:rPr lang="fr-FR" dirty="0" smtClean="0">
                <a:solidFill>
                  <a:srgbClr val="000000"/>
                </a:solidFill>
                <a:latin typeface="BNPP Sans Extra Bold" pitchFamily="50" charset="0"/>
              </a:rPr>
              <a:t>les actions d’</a:t>
            </a:r>
            <a:r>
              <a:rPr lang="fr-FR" dirty="0" err="1" smtClean="0">
                <a:solidFill>
                  <a:srgbClr val="000000"/>
                </a:solidFill>
                <a:latin typeface="BNPP Sans Extra Bold" pitchFamily="50" charset="0"/>
              </a:rPr>
              <a:t>autoboxing</a:t>
            </a:r>
            <a:r>
              <a:rPr lang="fr-FR" dirty="0" smtClean="0">
                <a:solidFill>
                  <a:srgbClr val="000000"/>
                </a:solidFill>
                <a:latin typeface="BNPP Sans Extra Bold" pitchFamily="50" charset="0"/>
              </a:rPr>
              <a:t> par exemple,</a:t>
            </a:r>
            <a:br>
              <a:rPr lang="fr-FR" dirty="0" smtClean="0">
                <a:solidFill>
                  <a:srgbClr val="000000"/>
                </a:solidFill>
                <a:latin typeface="BNPP Sans Extra Bold" pitchFamily="50" charset="0"/>
              </a:rPr>
            </a:br>
            <a:r>
              <a:rPr lang="fr-FR" dirty="0" smtClean="0">
                <a:solidFill>
                  <a:srgbClr val="000000"/>
                </a:solidFill>
                <a:latin typeface="BNPP Sans Extra Bold" pitchFamily="50" charset="0"/>
              </a:rPr>
              <a:t>les performances sont bien meilleures !</a:t>
            </a:r>
          </a:p>
          <a:p>
            <a:pPr marL="0" indent="0">
              <a:buNone/>
            </a:pPr>
            <a:r>
              <a:rPr lang="fr-FR" dirty="0" smtClean="0">
                <a:solidFill>
                  <a:srgbClr val="000000"/>
                </a:solidFill>
                <a:latin typeface="BNPP Sans Extra Bold" pitchFamily="50" charset="0"/>
              </a:rPr>
              <a:t>Voir même, les meilleures !</a:t>
            </a:r>
            <a:endParaRPr lang="fr-FR" dirty="0">
              <a:solidFill>
                <a:schemeClr val="bg2"/>
              </a:solidFill>
              <a:latin typeface="BNPP Sans Extra Bold" pitchFamily="50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performances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70</a:t>
            </a:fld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733" y="1491630"/>
            <a:ext cx="4028747" cy="28083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71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2578" y="852984"/>
            <a:ext cx="4949502" cy="35888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>
                <a:solidFill>
                  <a:srgbClr val="000000"/>
                </a:solidFill>
                <a:latin typeface="BNPP Sans Extra Bold" pitchFamily="50" charset="0"/>
              </a:rPr>
              <a:t>Et l’empreinte mémoire des </a:t>
            </a:r>
            <a:r>
              <a:rPr lang="fr-FR" sz="2000" dirty="0" err="1" smtClean="0">
                <a:solidFill>
                  <a:srgbClr val="000000"/>
                </a:solidFill>
                <a:latin typeface="BNPP Sans Extra Bold" pitchFamily="50" charset="0"/>
              </a:rPr>
              <a:t>Streams</a:t>
            </a:r>
            <a:r>
              <a:rPr lang="fr-FR" sz="2000" dirty="0" smtClean="0">
                <a:solidFill>
                  <a:srgbClr val="000000"/>
                </a:solidFill>
                <a:latin typeface="BNPP Sans Extra Bold" pitchFamily="50" charset="0"/>
              </a:rPr>
              <a:t> ?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fr-FR" sz="2400" dirty="0" smtClean="0">
                <a:solidFill>
                  <a:srgbClr val="000000"/>
                </a:solidFill>
                <a:latin typeface="BNPP Sans Extra Bold" pitchFamily="50" charset="0"/>
              </a:rPr>
              <a:t>Les </a:t>
            </a:r>
            <a:r>
              <a:rPr lang="fr-FR" sz="2400" dirty="0" err="1">
                <a:solidFill>
                  <a:srgbClr val="000000"/>
                </a:solidFill>
                <a:latin typeface="BNPP Sans Extra Bold" pitchFamily="50" charset="0"/>
              </a:rPr>
              <a:t>S</a:t>
            </a:r>
            <a:r>
              <a:rPr lang="fr-FR" sz="2400" dirty="0" err="1" smtClean="0">
                <a:solidFill>
                  <a:srgbClr val="000000"/>
                </a:solidFill>
                <a:latin typeface="BNPP Sans Extra Bold" pitchFamily="50" charset="0"/>
              </a:rPr>
              <a:t>treams</a:t>
            </a:r>
            <a:endParaRPr lang="fr-FR" sz="2400" dirty="0">
              <a:solidFill>
                <a:srgbClr val="000000"/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fr-FR" sz="2400" dirty="0" smtClean="0">
                <a:solidFill>
                  <a:srgbClr val="000000"/>
                </a:solidFill>
                <a:latin typeface="BNPP Sans Extra Bold" pitchFamily="50" charset="0"/>
              </a:rPr>
              <a:t>	</a:t>
            </a:r>
            <a:r>
              <a:rPr lang="fr-FR" sz="2000" dirty="0" smtClean="0">
                <a:solidFill>
                  <a:srgbClr val="000000"/>
                </a:solidFill>
                <a:latin typeface="BNPP Sans Extra Bold" pitchFamily="50" charset="0"/>
              </a:rPr>
              <a:t>+ traite un élément après l’autre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BNPP Sans Extra Bold" pitchFamily="50" charset="0"/>
              </a:rPr>
              <a:t>	</a:t>
            </a:r>
            <a:r>
              <a:rPr lang="fr-FR" sz="2000" dirty="0" smtClean="0">
                <a:solidFill>
                  <a:srgbClr val="000000"/>
                </a:solidFill>
                <a:latin typeface="BNPP Sans Extra Bold" pitchFamily="50" charset="0"/>
              </a:rPr>
              <a:t>+ le </a:t>
            </a:r>
            <a:r>
              <a:rPr lang="fr-FR" sz="2000" dirty="0" err="1" smtClean="0">
                <a:solidFill>
                  <a:srgbClr val="000000"/>
                </a:solidFill>
                <a:latin typeface="BNPP Sans Extra Bold" pitchFamily="50" charset="0"/>
              </a:rPr>
              <a:t>lazy</a:t>
            </a:r>
            <a:r>
              <a:rPr lang="fr-FR" sz="2000" dirty="0" smtClean="0">
                <a:solidFill>
                  <a:srgbClr val="000000"/>
                </a:solidFill>
                <a:latin typeface="BNPP Sans Extra Bold" pitchFamily="50" charset="0"/>
              </a:rPr>
              <a:t> </a:t>
            </a:r>
            <a:r>
              <a:rPr lang="fr-FR" sz="2000" dirty="0" err="1" smtClean="0">
                <a:solidFill>
                  <a:srgbClr val="000000"/>
                </a:solidFill>
                <a:latin typeface="BNPP Sans Extra Bold" pitchFamily="50" charset="0"/>
              </a:rPr>
              <a:t>compute</a:t>
            </a:r>
            <a:endParaRPr lang="fr-FR" sz="2000" dirty="0" smtClean="0">
              <a:solidFill>
                <a:srgbClr val="000000"/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BNPP Sans Extra Bold" pitchFamily="50" charset="0"/>
              </a:rPr>
              <a:t>	</a:t>
            </a:r>
            <a:r>
              <a:rPr lang="fr-FR" sz="2000" dirty="0" smtClean="0">
                <a:solidFill>
                  <a:srgbClr val="000000"/>
                </a:solidFill>
                <a:latin typeface="BNPP Sans Extra Bold" pitchFamily="50" charset="0"/>
              </a:rPr>
              <a:t>+ short-circuit </a:t>
            </a:r>
            <a:r>
              <a:rPr lang="fr-FR" sz="2000" dirty="0" err="1" smtClean="0">
                <a:solidFill>
                  <a:srgbClr val="000000"/>
                </a:solidFill>
                <a:latin typeface="BNPP Sans Extra Bold" pitchFamily="50" charset="0"/>
              </a:rPr>
              <a:t>operations</a:t>
            </a:r>
            <a:endParaRPr lang="fr-FR" sz="2000" dirty="0" smtClean="0">
              <a:solidFill>
                <a:srgbClr val="000000"/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fr-FR" sz="2000" dirty="0" smtClean="0">
                <a:solidFill>
                  <a:srgbClr val="000000"/>
                </a:solidFill>
                <a:latin typeface="BNPP Sans Extra Bold" pitchFamily="50" charset="0"/>
              </a:rPr>
              <a:t>	+ filter first </a:t>
            </a:r>
            <a:r>
              <a:rPr lang="fr-FR" sz="2000" dirty="0" err="1" smtClean="0">
                <a:solidFill>
                  <a:srgbClr val="000000"/>
                </a:solidFill>
                <a:latin typeface="BNPP Sans Extra Bold" pitchFamily="50" charset="0"/>
              </a:rPr>
              <a:t>rule</a:t>
            </a:r>
            <a:endParaRPr lang="fr-FR" sz="2000" dirty="0" smtClean="0">
              <a:solidFill>
                <a:srgbClr val="000000"/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BNPP Sans Extra Bold" pitchFamily="50" charset="0"/>
              </a:rPr>
              <a:t>	</a:t>
            </a:r>
            <a:r>
              <a:rPr lang="fr-FR" sz="2000" dirty="0" smtClean="0">
                <a:solidFill>
                  <a:srgbClr val="000000"/>
                </a:solidFill>
                <a:latin typeface="BNPP Sans Extra Bold" pitchFamily="50" charset="0"/>
              </a:rPr>
              <a:t>+ opérations verticales</a:t>
            </a:r>
          </a:p>
          <a:p>
            <a:pPr marL="0" indent="0">
              <a:buNone/>
            </a:pPr>
            <a:endParaRPr lang="fr-FR" sz="1000" dirty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performances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71</a:t>
            </a:fld>
            <a:endParaRPr lang="fr-FR" dirty="0"/>
          </a:p>
        </p:txBody>
      </p:sp>
      <p:sp>
        <p:nvSpPr>
          <p:cNvPr id="7" name="Espace réservé du contenu 1"/>
          <p:cNvSpPr txBox="1">
            <a:spLocks/>
          </p:cNvSpPr>
          <p:nvPr/>
        </p:nvSpPr>
        <p:spPr>
          <a:xfrm>
            <a:off x="5220072" y="2211710"/>
            <a:ext cx="3744416" cy="11521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Grande"/>
              <a:buNone/>
            </a:pPr>
            <a:r>
              <a:rPr lang="fr-FR" sz="3200" dirty="0" smtClean="0">
                <a:solidFill>
                  <a:schemeClr val="bg2"/>
                </a:solidFill>
                <a:latin typeface="BNPP Sans Extra Bold" pitchFamily="50" charset="0"/>
              </a:rPr>
              <a:t>Empreinte mémoire faible !</a:t>
            </a:r>
            <a:endParaRPr lang="fr-FR" sz="3200" dirty="0">
              <a:solidFill>
                <a:schemeClr val="bg2"/>
              </a:solidFill>
              <a:latin typeface="BNPP Sans Extra Bold" pitchFamily="50" charset="0"/>
            </a:endParaRPr>
          </a:p>
        </p:txBody>
      </p:sp>
      <p:sp>
        <p:nvSpPr>
          <p:cNvPr id="8" name="Espace réservé du contenu 1"/>
          <p:cNvSpPr txBox="1">
            <a:spLocks/>
          </p:cNvSpPr>
          <p:nvPr/>
        </p:nvSpPr>
        <p:spPr>
          <a:xfrm>
            <a:off x="4644008" y="2550988"/>
            <a:ext cx="720080" cy="4735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Grande"/>
              <a:buNone/>
            </a:pPr>
            <a:r>
              <a:rPr lang="fr-FR" sz="3200" dirty="0" smtClean="0">
                <a:solidFill>
                  <a:schemeClr val="bg2"/>
                </a:solidFill>
                <a:latin typeface="BNPP Sans Extra Bold" pitchFamily="50" charset="0"/>
              </a:rPr>
              <a:t>=</a:t>
            </a:r>
            <a:endParaRPr lang="fr-FR" sz="3200" dirty="0">
              <a:solidFill>
                <a:schemeClr val="bg2"/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29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355976" y="852984"/>
            <a:ext cx="4446601" cy="3588847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4800" dirty="0" smtClean="0">
                <a:solidFill>
                  <a:schemeClr val="tx1"/>
                </a:solidFill>
                <a:latin typeface="BNPP Sans Extra Bold" pitchFamily="50" charset="0"/>
              </a:rPr>
              <a:t>Monade </a:t>
            </a:r>
            <a:r>
              <a:rPr lang="fr-FR" sz="4800" dirty="0" err="1" smtClean="0">
                <a:solidFill>
                  <a:schemeClr val="tx1"/>
                </a:solidFill>
                <a:latin typeface="BNPP Sans Extra Bold" pitchFamily="50" charset="0"/>
              </a:rPr>
              <a:t>lisa</a:t>
            </a:r>
            <a:r>
              <a:rPr lang="fr-FR" sz="4800" dirty="0" smtClean="0">
                <a:solidFill>
                  <a:schemeClr val="tx1"/>
                </a:solidFill>
                <a:latin typeface="BNPP Sans Extra Bold" pitchFamily="50" charset="0"/>
              </a:rPr>
              <a:t> ?</a:t>
            </a:r>
            <a:endParaRPr lang="fr-FR" sz="2000" dirty="0">
              <a:solidFill>
                <a:schemeClr val="tx1"/>
              </a:solidFill>
              <a:latin typeface="BNPP Sans Extra Bold" pitchFamily="50" charset="0"/>
            </a:endParaRPr>
          </a:p>
        </p:txBody>
      </p:sp>
      <p:pic>
        <p:nvPicPr>
          <p:cNvPr id="11272" name="Picture 8" descr="RÃ©sultat de recherche d'images pour &quot;monalisa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5"/>
          <a:stretch/>
        </p:blipFill>
        <p:spPr bwMode="auto">
          <a:xfrm>
            <a:off x="0" y="-6845"/>
            <a:ext cx="4195037" cy="515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96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fr-FR" sz="2000" dirty="0"/>
              <a:t>Qu’est-ce qu’une monade </a:t>
            </a:r>
            <a:r>
              <a:rPr lang="fr-FR" sz="2000" dirty="0" smtClean="0"/>
              <a:t>?</a:t>
            </a:r>
          </a:p>
          <a:p>
            <a:pPr marL="0" indent="0">
              <a:buNone/>
            </a:pPr>
            <a:endParaRPr lang="fr-FR" sz="2000" dirty="0" smtClean="0">
              <a:solidFill>
                <a:srgbClr val="000000"/>
              </a:solidFill>
              <a:latin typeface="BNPP Sans Extra Bold" pitchFamily="50" charset="0"/>
            </a:endParaRPr>
          </a:p>
          <a:p>
            <a:r>
              <a:rPr lang="fr-FR" sz="2000" dirty="0"/>
              <a:t>Un constructeur de type appelé type monadique, qui associe au type {\</a:t>
            </a:r>
            <a:r>
              <a:rPr lang="fr-FR" sz="2000" dirty="0" err="1"/>
              <a:t>displaystyle</a:t>
            </a:r>
            <a:r>
              <a:rPr lang="fr-FR" sz="2000" dirty="0"/>
              <a:t> t} le type {\</a:t>
            </a:r>
            <a:r>
              <a:rPr lang="fr-FR" sz="2000" dirty="0" err="1"/>
              <a:t>displaystyle</a:t>
            </a:r>
            <a:r>
              <a:rPr lang="fr-FR" sz="2000" dirty="0"/>
              <a:t> Mt}</a:t>
            </a:r>
          </a:p>
          <a:p>
            <a:r>
              <a:rPr lang="fr-FR" sz="2000" dirty="0"/>
              <a:t>Une fonction nommée </a:t>
            </a:r>
            <a:r>
              <a:rPr lang="fr-FR" sz="2000" i="1" dirty="0"/>
              <a:t>unit</a:t>
            </a:r>
            <a:r>
              <a:rPr lang="fr-FR" sz="2000" dirty="0"/>
              <a:t> ou </a:t>
            </a:r>
            <a:r>
              <a:rPr lang="fr-FR" sz="2000" i="1" dirty="0"/>
              <a:t>return</a:t>
            </a:r>
            <a:r>
              <a:rPr lang="fr-FR" sz="2000" dirty="0"/>
              <a:t> qui construit à partir d'un élément de type sous-jacent {\</a:t>
            </a:r>
            <a:r>
              <a:rPr lang="fr-FR" sz="2000" dirty="0" err="1"/>
              <a:t>displaystyle</a:t>
            </a:r>
            <a:r>
              <a:rPr lang="fr-FR" sz="2000" dirty="0"/>
              <a:t> a} un autre objet de type monadique {\</a:t>
            </a:r>
            <a:r>
              <a:rPr lang="fr-FR" sz="2000" dirty="0" err="1"/>
              <a:t>displaystyle</a:t>
            </a:r>
            <a:r>
              <a:rPr lang="fr-FR" sz="2000" dirty="0"/>
              <a:t> Ma}. Cette fonction est alors de </a:t>
            </a:r>
            <a:r>
              <a:rPr lang="fr-FR" sz="2000" dirty="0">
                <a:hlinkClick r:id="rId3" tooltip="Signature de type"/>
              </a:rPr>
              <a:t>signature</a:t>
            </a:r>
            <a:r>
              <a:rPr lang="fr-FR" sz="2000" dirty="0"/>
              <a:t> {\</a:t>
            </a:r>
            <a:r>
              <a:rPr lang="fr-FR" sz="2000" dirty="0" err="1"/>
              <a:t>displaystyle</a:t>
            </a:r>
            <a:r>
              <a:rPr lang="fr-FR" sz="2000" dirty="0"/>
              <a:t> {\</a:t>
            </a:r>
            <a:r>
              <a:rPr lang="fr-FR" sz="2000" dirty="0" err="1"/>
              <a:t>text</a:t>
            </a:r>
            <a:r>
              <a:rPr lang="fr-FR" sz="2000" dirty="0"/>
              <a:t>{return}}:t\</a:t>
            </a:r>
            <a:r>
              <a:rPr lang="fr-FR" sz="2000" dirty="0" err="1"/>
              <a:t>rightarrow</a:t>
            </a:r>
            <a:r>
              <a:rPr lang="fr-FR" sz="2000" dirty="0"/>
              <a:t> Mt}.</a:t>
            </a:r>
          </a:p>
          <a:p>
            <a:r>
              <a:rPr lang="fr-FR" sz="2000" dirty="0"/>
              <a:t>Une fonction </a:t>
            </a:r>
            <a:r>
              <a:rPr lang="fr-FR" sz="2000" i="1" dirty="0" err="1"/>
              <a:t>bind</a:t>
            </a:r>
            <a:r>
              <a:rPr lang="fr-FR" sz="2000" dirty="0"/>
              <a:t>, représentée par l'opérateur </a:t>
            </a:r>
            <a:r>
              <a:rPr lang="fr-FR" sz="2000" dirty="0">
                <a:hlinkClick r:id="rId4" tooltip="Notation infixée"/>
              </a:rPr>
              <a:t>infixe</a:t>
            </a:r>
            <a:r>
              <a:rPr lang="fr-FR" sz="2000" dirty="0"/>
              <a:t> {\</a:t>
            </a:r>
            <a:r>
              <a:rPr lang="fr-FR" sz="2000" dirty="0" err="1"/>
              <a:t>displaystyle</a:t>
            </a:r>
            <a:r>
              <a:rPr lang="fr-FR" sz="2000" dirty="0"/>
              <a:t> &gt;&gt;=}, associant à un type monadique et une fonction d'association un autre type monadique. Il permet de composer une fonction monadique à partir d'autres fonctions monadiques. Cet opérateur est de type {\</a:t>
            </a:r>
            <a:r>
              <a:rPr lang="fr-FR" sz="2000" dirty="0" err="1"/>
              <a:t>displaystyle</a:t>
            </a:r>
            <a:r>
              <a:rPr lang="fr-FR" sz="2000" dirty="0"/>
              <a:t> &gt;&gt;=:Mt\</a:t>
            </a:r>
            <a:r>
              <a:rPr lang="fr-FR" sz="2000" dirty="0" err="1"/>
              <a:t>rightarrow</a:t>
            </a:r>
            <a:r>
              <a:rPr lang="fr-FR" sz="2000" dirty="0"/>
              <a:t> (t\</a:t>
            </a:r>
            <a:r>
              <a:rPr lang="fr-FR" sz="2000" dirty="0" err="1"/>
              <a:t>rightarrow</a:t>
            </a:r>
            <a:r>
              <a:rPr lang="fr-FR" sz="2000" dirty="0"/>
              <a:t> Mu)\</a:t>
            </a:r>
            <a:r>
              <a:rPr lang="fr-FR" sz="2000" dirty="0" err="1"/>
              <a:t>rightarrow</a:t>
            </a:r>
            <a:r>
              <a:rPr lang="fr-FR" sz="2000" dirty="0"/>
              <a:t> Mu}.</a:t>
            </a:r>
          </a:p>
          <a:p>
            <a:r>
              <a:rPr lang="fr-FR" sz="2000" dirty="0"/>
              <a:t>En composant la fonction &gt;&gt;= (dite fonction de liaison) avec la fonction {\</a:t>
            </a:r>
            <a:r>
              <a:rPr lang="fr-FR" sz="2000" dirty="0" err="1"/>
              <a:t>displaystyle</a:t>
            </a:r>
            <a:r>
              <a:rPr lang="fr-FR" sz="2000" dirty="0"/>
              <a:t> {\</a:t>
            </a:r>
            <a:r>
              <a:rPr lang="fr-FR" sz="2000" dirty="0" err="1"/>
              <a:t>text</a:t>
            </a:r>
            <a:r>
              <a:rPr lang="fr-FR" sz="2000" dirty="0"/>
              <a:t>{return}}}, on peut appliquer n'importe quelle fonction {\</a:t>
            </a:r>
            <a:r>
              <a:rPr lang="fr-FR" sz="2000" dirty="0" err="1"/>
              <a:t>displaystyle</a:t>
            </a:r>
            <a:r>
              <a:rPr lang="fr-FR" sz="2000" dirty="0"/>
              <a:t> g:t\rightarrow t} à une monade de type {\</a:t>
            </a:r>
            <a:r>
              <a:rPr lang="fr-FR" sz="2000" dirty="0" err="1"/>
              <a:t>displaystyle</a:t>
            </a:r>
            <a:r>
              <a:rPr lang="fr-FR" sz="2000" dirty="0"/>
              <a:t> Mt}. En ce sens une monade de type {\</a:t>
            </a:r>
            <a:r>
              <a:rPr lang="fr-FR" sz="2000" dirty="0" err="1"/>
              <a:t>displaystyle</a:t>
            </a:r>
            <a:r>
              <a:rPr lang="fr-FR" sz="2000" dirty="0"/>
              <a:t> Mt} est un type algébrique qui dérive du type {\</a:t>
            </a:r>
            <a:r>
              <a:rPr lang="fr-FR" sz="2000" dirty="0" err="1"/>
              <a:t>displaystyle</a:t>
            </a:r>
            <a:r>
              <a:rPr lang="fr-FR" sz="2000" dirty="0"/>
              <a:t> t</a:t>
            </a:r>
            <a:r>
              <a:rPr lang="fr-FR" sz="2000" dirty="0" smtClean="0"/>
              <a:t>}.</a:t>
            </a:r>
          </a:p>
          <a:p>
            <a:endParaRPr lang="fr-FR" sz="2000" dirty="0"/>
          </a:p>
          <a:p>
            <a:endParaRPr lang="fr-FR" sz="2000" dirty="0" smtClean="0"/>
          </a:p>
          <a:p>
            <a:pPr fontAlgn="base"/>
            <a:r>
              <a:rPr lang="fr-FR" sz="1600" dirty="0"/>
              <a:t>c’est un type paramétré (ici </a:t>
            </a:r>
            <a:r>
              <a:rPr lang="fr-FR" sz="1600" dirty="0" err="1"/>
              <a:t>Optional</a:t>
            </a:r>
            <a:r>
              <a:rPr lang="fr-FR" sz="1600" dirty="0"/>
              <a:t>&lt;</a:t>
            </a:r>
            <a:r>
              <a:rPr lang="fr-FR" sz="1600" dirty="0" err="1"/>
              <a:t>Integer</a:t>
            </a:r>
            <a:r>
              <a:rPr lang="fr-FR" sz="1600" dirty="0"/>
              <a:t>&gt;)</a:t>
            </a:r>
          </a:p>
          <a:p>
            <a:pPr fontAlgn="base"/>
            <a:r>
              <a:rPr lang="fr-FR" sz="1600" dirty="0"/>
              <a:t>il dispose d’une fonction d’identité qui pour tout </a:t>
            </a:r>
            <a:r>
              <a:rPr lang="fr-FR" sz="1600" dirty="0" err="1"/>
              <a:t>Integer</a:t>
            </a:r>
            <a:r>
              <a:rPr lang="fr-FR" sz="1600" dirty="0"/>
              <a:t>, retourne un </a:t>
            </a:r>
            <a:r>
              <a:rPr lang="fr-FR" sz="1600" dirty="0" err="1"/>
              <a:t>Optional</a:t>
            </a:r>
            <a:r>
              <a:rPr lang="fr-FR" sz="1600" dirty="0"/>
              <a:t>&lt;</a:t>
            </a:r>
            <a:r>
              <a:rPr lang="fr-FR" sz="1600" dirty="0" err="1"/>
              <a:t>Integer</a:t>
            </a:r>
            <a:r>
              <a:rPr lang="fr-FR" sz="1600" dirty="0"/>
              <a:t>&gt; (la fonction </a:t>
            </a:r>
            <a:r>
              <a:rPr lang="fr-FR" sz="1600" dirty="0" err="1"/>
              <a:t>Optional.of</a:t>
            </a:r>
            <a:r>
              <a:rPr lang="fr-FR" sz="1600" dirty="0"/>
              <a:t>(…))</a:t>
            </a:r>
          </a:p>
          <a:p>
            <a:pPr fontAlgn="base"/>
            <a:r>
              <a:rPr lang="fr-FR" sz="1600" dirty="0" err="1"/>
              <a:t>Optional</a:t>
            </a:r>
            <a:r>
              <a:rPr lang="fr-FR" sz="1600" dirty="0"/>
              <a:t> a une fonction de binding qui permet de passer d’un type à un autre, </a:t>
            </a:r>
            <a:r>
              <a:rPr lang="fr-FR" sz="1600" dirty="0" err="1"/>
              <a:t>flatMap</a:t>
            </a:r>
            <a:endParaRPr lang="fr-FR" sz="1600" dirty="0"/>
          </a:p>
          <a:p>
            <a:endParaRPr lang="fr-FR" sz="2000" dirty="0"/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endParaRPr lang="fr-FR" sz="1000" dirty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Qu’est-ce qu’une monade ?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73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661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err="1" smtClean="0">
                <a:solidFill>
                  <a:srgbClr val="000000"/>
                </a:solidFill>
                <a:latin typeface="BNPP Sans Extra Bold" pitchFamily="50" charset="0"/>
              </a:rPr>
              <a:t>Sequential</a:t>
            </a:r>
            <a:r>
              <a:rPr lang="fr-FR" sz="2000" dirty="0" smtClean="0">
                <a:solidFill>
                  <a:srgbClr val="000000"/>
                </a:solidFill>
                <a:latin typeface="BNPP Sans Extra Bold" pitchFamily="50" charset="0"/>
              </a:rPr>
              <a:t> Stream vs </a:t>
            </a:r>
            <a:r>
              <a:rPr lang="fr-FR" sz="2000" dirty="0" err="1" smtClean="0">
                <a:solidFill>
                  <a:srgbClr val="000000"/>
                </a:solidFill>
                <a:latin typeface="BNPP Sans Extra Bold" pitchFamily="50" charset="0"/>
              </a:rPr>
              <a:t>Parallel</a:t>
            </a:r>
            <a:r>
              <a:rPr lang="fr-FR" sz="2000" dirty="0" smtClean="0">
                <a:solidFill>
                  <a:srgbClr val="000000"/>
                </a:solidFill>
                <a:latin typeface="BNPP Sans Extra Bold" pitchFamily="50" charset="0"/>
              </a:rPr>
              <a:t> Stream</a:t>
            </a:r>
            <a:endParaRPr lang="fr-FR" sz="1000" dirty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// </a:t>
            </a:r>
            <a:r>
              <a:rPr lang="fr-FR" dirty="0" err="1" smtClean="0"/>
              <a:t>Streams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74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5079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Fork </a:t>
            </a:r>
            <a:r>
              <a:rPr lang="fr-FR" sz="2000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join</a:t>
            </a: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et // </a:t>
            </a:r>
            <a:r>
              <a:rPr lang="fr-FR" sz="2000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stream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// </a:t>
            </a:r>
            <a:r>
              <a:rPr lang="fr-FR" dirty="0" err="1" smtClean="0"/>
              <a:t>Streams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75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425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associÃ©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3" b="1914"/>
          <a:stretch/>
        </p:blipFill>
        <p:spPr bwMode="auto">
          <a:xfrm>
            <a:off x="-19844" y="1"/>
            <a:ext cx="916384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ce réservé du contenu 1"/>
          <p:cNvSpPr>
            <a:spLocks noGrp="1"/>
          </p:cNvSpPr>
          <p:nvPr>
            <p:ph idx="1"/>
          </p:nvPr>
        </p:nvSpPr>
        <p:spPr>
          <a:xfrm>
            <a:off x="4564410" y="267494"/>
            <a:ext cx="4220078" cy="8640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4000" dirty="0" smtClean="0">
                <a:ln w="12700">
                  <a:solidFill>
                    <a:srgbClr val="000000"/>
                  </a:solidFill>
                </a:ln>
                <a:solidFill>
                  <a:schemeClr val="tx1"/>
                </a:solidFill>
                <a:latin typeface="BNPP Sans Extra Bold" pitchFamily="50" charset="0"/>
              </a:rPr>
              <a:t>Quelques astuces</a:t>
            </a:r>
            <a:endParaRPr lang="fr-FR" sz="3200" dirty="0">
              <a:ln w="12700">
                <a:solidFill>
                  <a:srgbClr val="00000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92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1"/>
          <p:cNvSpPr>
            <a:spLocks noGrp="1"/>
          </p:cNvSpPr>
          <p:nvPr>
            <p:ph idx="1"/>
          </p:nvPr>
        </p:nvSpPr>
        <p:spPr>
          <a:xfrm>
            <a:off x="342578" y="339502"/>
            <a:ext cx="8460000" cy="554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 smtClean="0">
                <a:solidFill>
                  <a:schemeClr val="tx1"/>
                </a:solidFill>
                <a:latin typeface="BNPP Sans Extra Bold" pitchFamily="50" charset="0"/>
              </a:rPr>
              <a:t>Préférez les </a:t>
            </a:r>
            <a:r>
              <a:rPr lang="fr-FR" sz="2400" dirty="0" err="1" smtClean="0">
                <a:solidFill>
                  <a:schemeClr val="bg2"/>
                </a:solidFill>
                <a:latin typeface="BNPP Sans Extra Bold" pitchFamily="50" charset="0"/>
              </a:rPr>
              <a:t>IntStream</a:t>
            </a:r>
            <a:r>
              <a:rPr lang="fr-FR" sz="2400" dirty="0" smtClean="0">
                <a:solidFill>
                  <a:schemeClr val="bg2"/>
                </a:solidFill>
                <a:latin typeface="BNPP Sans Extra Bold" pitchFamily="50" charset="0"/>
              </a:rPr>
              <a:t>, </a:t>
            </a:r>
            <a:r>
              <a:rPr lang="fr-FR" sz="2400" dirty="0" err="1" smtClean="0">
                <a:solidFill>
                  <a:schemeClr val="bg2"/>
                </a:solidFill>
                <a:latin typeface="BNPP Sans Extra Bold" pitchFamily="50" charset="0"/>
              </a:rPr>
              <a:t>DoubleStream</a:t>
            </a:r>
            <a:r>
              <a:rPr lang="fr-FR" sz="2400" dirty="0">
                <a:solidFill>
                  <a:schemeClr val="bg2"/>
                </a:solidFill>
                <a:latin typeface="BNPP Sans Extra Bold" pitchFamily="50" charset="0"/>
              </a:rPr>
              <a:t> </a:t>
            </a:r>
            <a:r>
              <a:rPr lang="fr-FR" sz="2400" dirty="0" smtClean="0">
                <a:solidFill>
                  <a:schemeClr val="tx1"/>
                </a:solidFill>
                <a:latin typeface="BNPP Sans Extra Bold" pitchFamily="50" charset="0"/>
              </a:rPr>
              <a:t>quand vous pouvez</a:t>
            </a:r>
          </a:p>
          <a:p>
            <a:pPr marL="0" indent="0">
              <a:buNone/>
            </a:pPr>
            <a:endParaRPr lang="fr-FR" sz="2400" dirty="0">
              <a:solidFill>
                <a:schemeClr val="tx1"/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endParaRPr lang="fr-FR" sz="2400" dirty="0">
              <a:solidFill>
                <a:schemeClr val="tx1"/>
              </a:solidFill>
              <a:latin typeface="BNPP Sans Extra Bold" pitchFamily="50" charset="0"/>
            </a:endParaRPr>
          </a:p>
        </p:txBody>
      </p:sp>
      <p:sp>
        <p:nvSpPr>
          <p:cNvPr id="9" name="Espace réservé du contenu 1"/>
          <p:cNvSpPr txBox="1">
            <a:spLocks/>
          </p:cNvSpPr>
          <p:nvPr/>
        </p:nvSpPr>
        <p:spPr>
          <a:xfrm>
            <a:off x="1763688" y="894430"/>
            <a:ext cx="7200800" cy="59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2800" dirty="0" smtClean="0">
                <a:solidFill>
                  <a:schemeClr val="tx1"/>
                </a:solidFill>
                <a:latin typeface="BNPP Sans Extra Bold" pitchFamily="50" charset="0"/>
              </a:rPr>
              <a:t>Préférez les </a:t>
            </a:r>
            <a:r>
              <a:rPr lang="fr-FR" sz="2800" dirty="0" err="1" smtClean="0">
                <a:solidFill>
                  <a:schemeClr val="bg2"/>
                </a:solidFill>
                <a:latin typeface="BNPP Sans Extra Bold" pitchFamily="50" charset="0"/>
              </a:rPr>
              <a:t>FunctionnalInterface</a:t>
            </a:r>
            <a:r>
              <a:rPr lang="fr-FR" sz="2800" dirty="0" smtClean="0">
                <a:solidFill>
                  <a:schemeClr val="bg2"/>
                </a:solidFill>
                <a:latin typeface="BNPP Sans Extra Bold" pitchFamily="50" charset="0"/>
              </a:rPr>
              <a:t> </a:t>
            </a:r>
            <a:r>
              <a:rPr lang="fr-FR" sz="2800" dirty="0" smtClean="0">
                <a:solidFill>
                  <a:schemeClr val="tx1"/>
                </a:solidFill>
                <a:latin typeface="BNPP Sans Extra Bold" pitchFamily="50" charset="0"/>
              </a:rPr>
              <a:t>standard</a:t>
            </a:r>
          </a:p>
          <a:p>
            <a:pPr marL="0" indent="0">
              <a:buFont typeface="Lucida Grande"/>
              <a:buNone/>
            </a:pPr>
            <a:endParaRPr lang="fr-FR" sz="2800" dirty="0" smtClean="0">
              <a:solidFill>
                <a:schemeClr val="tx1"/>
              </a:solidFill>
              <a:latin typeface="BNPP Sans Extra Bold" pitchFamily="50" charset="0"/>
            </a:endParaRPr>
          </a:p>
        </p:txBody>
      </p:sp>
      <p:sp>
        <p:nvSpPr>
          <p:cNvPr id="10" name="Espace réservé du contenu 1"/>
          <p:cNvSpPr txBox="1">
            <a:spLocks/>
          </p:cNvSpPr>
          <p:nvPr/>
        </p:nvSpPr>
        <p:spPr>
          <a:xfrm>
            <a:off x="179512" y="1728790"/>
            <a:ext cx="8460000" cy="1347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2400" dirty="0" smtClean="0">
                <a:solidFill>
                  <a:schemeClr val="tx1"/>
                </a:solidFill>
                <a:latin typeface="BNPP Sans Extra Bold" pitchFamily="50" charset="0"/>
              </a:rPr>
              <a:t>N’utilisez pas les </a:t>
            </a:r>
            <a:r>
              <a:rPr lang="fr-FR" sz="2400" dirty="0" err="1" smtClean="0">
                <a:solidFill>
                  <a:schemeClr val="bg2"/>
                </a:solidFill>
                <a:latin typeface="BNPP Sans Extra Bold" pitchFamily="50" charset="0"/>
              </a:rPr>
              <a:t>lambdas</a:t>
            </a:r>
            <a:r>
              <a:rPr lang="fr-FR" sz="2400" dirty="0" smtClean="0">
                <a:solidFill>
                  <a:schemeClr val="bg2"/>
                </a:solidFill>
                <a:latin typeface="BNPP Sans Extra Bold" pitchFamily="50" charset="0"/>
              </a:rPr>
              <a:t> </a:t>
            </a:r>
            <a:r>
              <a:rPr lang="fr-FR" sz="2400" dirty="0" smtClean="0">
                <a:solidFill>
                  <a:schemeClr val="tx1"/>
                </a:solidFill>
                <a:latin typeface="BNPP Sans Extra Bold" pitchFamily="50" charset="0"/>
              </a:rPr>
              <a:t>comme des classes internes, mais bien comme des </a:t>
            </a:r>
            <a:r>
              <a:rPr lang="fr-FR" sz="2400" dirty="0" smtClean="0">
                <a:solidFill>
                  <a:schemeClr val="bg2"/>
                </a:solidFill>
                <a:latin typeface="BNPP Sans Extra Bold" pitchFamily="50" charset="0"/>
              </a:rPr>
              <a:t>fonctions</a:t>
            </a:r>
          </a:p>
          <a:p>
            <a:pPr marL="0" indent="0">
              <a:buFont typeface="Lucida Grande"/>
              <a:buNone/>
            </a:pPr>
            <a:r>
              <a:rPr lang="fr-FR" sz="2400" dirty="0" smtClean="0">
                <a:solidFill>
                  <a:schemeClr val="tx1"/>
                </a:solidFill>
                <a:latin typeface="BNPP Sans Extra Bold" pitchFamily="50" charset="0"/>
              </a:rPr>
              <a:t>				Attention au </a:t>
            </a:r>
            <a:r>
              <a:rPr lang="fr-FR" sz="2400" dirty="0" smtClean="0">
                <a:solidFill>
                  <a:schemeClr val="bg2"/>
                </a:solidFill>
                <a:latin typeface="BNPP Sans Extra Bold" pitchFamily="50" charset="0"/>
              </a:rPr>
              <a:t>scope des </a:t>
            </a:r>
            <a:r>
              <a:rPr lang="fr-FR" sz="2400" dirty="0" err="1" smtClean="0">
                <a:solidFill>
                  <a:schemeClr val="bg2"/>
                </a:solidFill>
                <a:latin typeface="BNPP Sans Extra Bold" pitchFamily="50" charset="0"/>
              </a:rPr>
              <a:t>lambdas</a:t>
            </a:r>
            <a:endParaRPr lang="fr-FR" sz="2400" dirty="0" smtClean="0">
              <a:solidFill>
                <a:schemeClr val="bg2"/>
              </a:solidFill>
              <a:latin typeface="BNPP Sans Extra Bold" pitchFamily="50" charset="0"/>
            </a:endParaRPr>
          </a:p>
        </p:txBody>
      </p:sp>
      <p:sp>
        <p:nvSpPr>
          <p:cNvPr id="11" name="Espace réservé du contenu 1"/>
          <p:cNvSpPr txBox="1">
            <a:spLocks/>
          </p:cNvSpPr>
          <p:nvPr/>
        </p:nvSpPr>
        <p:spPr>
          <a:xfrm>
            <a:off x="256374" y="3291830"/>
            <a:ext cx="8708114" cy="2088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2800" dirty="0" smtClean="0">
                <a:solidFill>
                  <a:schemeClr val="tx1"/>
                </a:solidFill>
                <a:latin typeface="BNPP Sans Extra Bold" pitchFamily="50" charset="0"/>
              </a:rPr>
              <a:t>Rappelez vous, les </a:t>
            </a:r>
            <a:r>
              <a:rPr lang="fr-FR" sz="2800" dirty="0" err="1" smtClean="0">
                <a:solidFill>
                  <a:schemeClr val="tx1"/>
                </a:solidFill>
                <a:latin typeface="BNPP Sans Extra Bold" pitchFamily="50" charset="0"/>
              </a:rPr>
              <a:t>Streams</a:t>
            </a:r>
            <a:r>
              <a:rPr lang="fr-FR" sz="2800" dirty="0" smtClean="0">
                <a:solidFill>
                  <a:schemeClr val="tx1"/>
                </a:solidFill>
                <a:latin typeface="BNPP Sans Extra Bold" pitchFamily="50" charset="0"/>
              </a:rPr>
              <a:t> sont à </a:t>
            </a:r>
            <a:r>
              <a:rPr lang="fr-FR" sz="2800" dirty="0" smtClean="0">
                <a:solidFill>
                  <a:schemeClr val="bg2"/>
                </a:solidFill>
                <a:latin typeface="BNPP Sans Extra Bold" pitchFamily="50" charset="0"/>
              </a:rPr>
              <a:t>utilisation unique</a:t>
            </a:r>
          </a:p>
          <a:p>
            <a:pPr marL="0" indent="0">
              <a:buFont typeface="Lucida Grande"/>
              <a:buNone/>
            </a:pPr>
            <a:r>
              <a:rPr lang="fr-FR" sz="2400" dirty="0" smtClean="0">
                <a:solidFill>
                  <a:schemeClr val="tx1"/>
                </a:solidFill>
                <a:latin typeface="BNPP Sans Extra Bold" pitchFamily="50" charset="0"/>
              </a:rPr>
              <a:t>Et qu’un </a:t>
            </a:r>
            <a:r>
              <a:rPr lang="fr-FR" sz="2400" dirty="0" err="1" smtClean="0">
                <a:solidFill>
                  <a:schemeClr val="tx1"/>
                </a:solidFill>
                <a:latin typeface="BNPP Sans Extra Bold" pitchFamily="50" charset="0"/>
              </a:rPr>
              <a:t>stream</a:t>
            </a:r>
            <a:r>
              <a:rPr lang="fr-FR" sz="2400" dirty="0" smtClean="0">
                <a:solidFill>
                  <a:schemeClr val="tx1"/>
                </a:solidFill>
                <a:latin typeface="BNPP Sans Extra Bold" pitchFamily="50" charset="0"/>
              </a:rPr>
              <a:t> non consommé = </a:t>
            </a:r>
            <a:r>
              <a:rPr lang="fr-FR" sz="2400" dirty="0" smtClean="0">
                <a:solidFill>
                  <a:schemeClr val="bg2"/>
                </a:solidFill>
                <a:latin typeface="BNPP Sans Extra Bold" pitchFamily="50" charset="0"/>
              </a:rPr>
              <a:t>memory </a:t>
            </a:r>
            <a:r>
              <a:rPr lang="fr-FR" sz="2400" dirty="0" err="1" smtClean="0">
                <a:solidFill>
                  <a:schemeClr val="bg2"/>
                </a:solidFill>
                <a:latin typeface="BNPP Sans Extra Bold" pitchFamily="50" charset="0"/>
              </a:rPr>
              <a:t>leak</a:t>
            </a:r>
            <a:endParaRPr lang="fr-FR" sz="2400" dirty="0" smtClean="0">
              <a:solidFill>
                <a:schemeClr val="bg2"/>
              </a:solidFill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endParaRPr lang="fr-FR" sz="2400" dirty="0" smtClean="0">
              <a:solidFill>
                <a:schemeClr val="tx1"/>
              </a:solidFill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r>
              <a:rPr lang="fr-FR" sz="2400" dirty="0" smtClean="0">
                <a:solidFill>
                  <a:schemeClr val="tx1"/>
                </a:solidFill>
                <a:latin typeface="BNPP Sans Extra Bold" pitchFamily="50" charset="0"/>
              </a:rPr>
              <a:t>Attention au </a:t>
            </a:r>
            <a:r>
              <a:rPr lang="fr-FR" sz="2400" dirty="0" err="1" smtClean="0">
                <a:solidFill>
                  <a:schemeClr val="bg2"/>
                </a:solidFill>
                <a:latin typeface="BNPP Sans Extra Bold" pitchFamily="50" charset="0"/>
              </a:rPr>
              <a:t>stream</a:t>
            </a:r>
            <a:r>
              <a:rPr lang="fr-FR" sz="2400" dirty="0" smtClean="0">
                <a:solidFill>
                  <a:schemeClr val="bg2"/>
                </a:solidFill>
                <a:latin typeface="BNPP Sans Extra Bold" pitchFamily="50" charset="0"/>
              </a:rPr>
              <a:t> infini </a:t>
            </a:r>
            <a:r>
              <a:rPr lang="fr-FR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Stream.generate</a:t>
            </a:r>
            <a:r>
              <a:rPr lang="fr-FR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sans </a:t>
            </a:r>
            <a:r>
              <a:rPr lang="fr-FR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limit</a:t>
            </a:r>
            <a:r>
              <a:rPr lang="fr-FR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)</a:t>
            </a:r>
            <a:endParaRPr lang="fr-FR" sz="105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24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7524" y="863590"/>
            <a:ext cx="856895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i="1" dirty="0" err="1" smtClean="0">
                <a:solidFill>
                  <a:schemeClr val="bg1">
                    <a:lumMod val="50000"/>
                  </a:schemeClr>
                </a:solidFill>
              </a:rPr>
              <a:t>Plutot</a:t>
            </a:r>
            <a:r>
              <a:rPr lang="en-US" sz="3600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600" i="1" dirty="0" err="1" smtClean="0">
                <a:solidFill>
                  <a:schemeClr val="bg1">
                    <a:lumMod val="50000"/>
                  </a:schemeClr>
                </a:solidFill>
              </a:rPr>
              <a:t>qu’une</a:t>
            </a:r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sz="36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CLASSE ANONYME</a:t>
            </a:r>
          </a:p>
          <a:p>
            <a:r>
              <a:rPr lang="en-US" sz="3600" i="1" dirty="0" smtClean="0">
                <a:solidFill>
                  <a:schemeClr val="bg1">
                    <a:lumMod val="50000"/>
                  </a:schemeClr>
                </a:solidFill>
              </a:rPr>
              <a:t>On </a:t>
            </a:r>
            <a:r>
              <a:rPr lang="en-US" sz="3600" i="1" dirty="0" err="1" smtClean="0">
                <a:solidFill>
                  <a:schemeClr val="bg1">
                    <a:lumMod val="50000"/>
                  </a:schemeClr>
                </a:solidFill>
              </a:rPr>
              <a:t>peut</a:t>
            </a:r>
            <a:r>
              <a:rPr lang="en-US" sz="3600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600" i="1" dirty="0" err="1" smtClean="0">
                <a:solidFill>
                  <a:schemeClr val="bg1">
                    <a:lumMod val="50000"/>
                  </a:schemeClr>
                </a:solidFill>
              </a:rPr>
              <a:t>utiliser</a:t>
            </a:r>
            <a:endParaRPr lang="en-US" sz="36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UNE LAMBDA EXPRESSION</a:t>
            </a:r>
          </a:p>
          <a:p>
            <a:r>
              <a:rPr lang="en-US" sz="3600" i="1" dirty="0" smtClean="0">
                <a:solidFill>
                  <a:schemeClr val="bg1">
                    <a:lumMod val="50000"/>
                  </a:schemeClr>
                </a:solidFill>
              </a:rPr>
              <a:t>Et </a:t>
            </a:r>
            <a:r>
              <a:rPr lang="en-US" sz="3600" i="1" dirty="0" err="1" smtClean="0">
                <a:solidFill>
                  <a:schemeClr val="bg1">
                    <a:lumMod val="50000"/>
                  </a:schemeClr>
                </a:solidFill>
              </a:rPr>
              <a:t>si</a:t>
            </a:r>
            <a:r>
              <a:rPr lang="en-US" sz="3600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600" i="1" dirty="0" err="1" smtClean="0">
                <a:solidFill>
                  <a:schemeClr val="bg1">
                    <a:lumMod val="50000"/>
                  </a:schemeClr>
                </a:solidFill>
              </a:rPr>
              <a:t>elle</a:t>
            </a:r>
            <a:r>
              <a:rPr lang="en-US" sz="3600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600" i="1" dirty="0" err="1" smtClean="0">
                <a:solidFill>
                  <a:schemeClr val="bg1">
                    <a:lumMod val="50000"/>
                  </a:schemeClr>
                </a:solidFill>
              </a:rPr>
              <a:t>n’appelle</a:t>
            </a:r>
            <a:r>
              <a:rPr lang="en-US" sz="3600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600" i="1" dirty="0" err="1" smtClean="0">
                <a:solidFill>
                  <a:schemeClr val="bg1">
                    <a:lumMod val="50000"/>
                  </a:schemeClr>
                </a:solidFill>
              </a:rPr>
              <a:t>qu’une</a:t>
            </a:r>
            <a:r>
              <a:rPr lang="en-US" sz="3600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600" i="1" dirty="0" err="1" smtClean="0">
                <a:solidFill>
                  <a:schemeClr val="bg1">
                    <a:lumMod val="50000"/>
                  </a:schemeClr>
                </a:solidFill>
              </a:rPr>
              <a:t>seule</a:t>
            </a:r>
            <a:r>
              <a:rPr lang="en-US" sz="3600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600" i="1" dirty="0" err="1" smtClean="0">
                <a:solidFill>
                  <a:schemeClr val="bg1">
                    <a:lumMod val="50000"/>
                  </a:schemeClr>
                </a:solidFill>
              </a:rPr>
              <a:t>méthode</a:t>
            </a:r>
            <a:endParaRPr lang="en-US" sz="36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UNE REFERENCE DE METHODE</a:t>
            </a:r>
            <a:endParaRPr lang="fr-FR" sz="36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31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1"/>
          <p:cNvSpPr txBox="1">
            <a:spLocks/>
          </p:cNvSpPr>
          <p:nvPr/>
        </p:nvSpPr>
        <p:spPr>
          <a:xfrm>
            <a:off x="323528" y="771550"/>
            <a:ext cx="8460000" cy="172819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Grande"/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MOB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programming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?</a:t>
            </a:r>
            <a:endParaRPr lang="fr-FR" sz="14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  <p:pic>
        <p:nvPicPr>
          <p:cNvPr id="13314" name="Picture 2" descr="RÃ©sultat de recherche d'images pour &quot;if els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843558"/>
            <a:ext cx="6336704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ce réservé du contenu 1"/>
          <p:cNvSpPr>
            <a:spLocks noGrp="1"/>
          </p:cNvSpPr>
          <p:nvPr>
            <p:ph idx="1"/>
          </p:nvPr>
        </p:nvSpPr>
        <p:spPr>
          <a:xfrm>
            <a:off x="179512" y="4083918"/>
            <a:ext cx="4176464" cy="6480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3600" dirty="0" err="1" smtClean="0">
                <a:ln w="12700">
                  <a:solidFill>
                    <a:srgbClr val="000000"/>
                  </a:solidFill>
                </a:ln>
                <a:solidFill>
                  <a:srgbClr val="000000"/>
                </a:solidFill>
                <a:latin typeface="BNPP Sans Extra Bold" pitchFamily="50" charset="0"/>
              </a:rPr>
              <a:t>Java.util.Optional</a:t>
            </a:r>
            <a:endParaRPr lang="fr-FR" sz="2800" dirty="0">
              <a:ln w="12700"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59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0" y="2643758"/>
            <a:ext cx="9144000" cy="216024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7200" dirty="0" smtClean="0">
                <a:solidFill>
                  <a:schemeClr val="bg2"/>
                </a:solidFill>
                <a:latin typeface="BNPP Sans Extra Bold" pitchFamily="50" charset="0"/>
              </a:rPr>
              <a:t>Java 5</a:t>
            </a:r>
          </a:p>
          <a:p>
            <a:pPr algn="ctr"/>
            <a:r>
              <a:rPr lang="fr-FR" sz="4000" dirty="0" err="1" smtClean="0">
                <a:latin typeface="BNPP Sans Extra Bold" pitchFamily="50" charset="0"/>
              </a:rPr>
              <a:t>Autoboxing</a:t>
            </a:r>
            <a:endParaRPr lang="fr-FR" sz="4000" dirty="0" smtClean="0">
              <a:latin typeface="BNPP Sans Extra Bold" pitchFamily="50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79512" y="505586"/>
            <a:ext cx="8784976" cy="181588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Integer i = </a:t>
            </a:r>
            <a:r>
              <a:rPr kumimoji="0" lang="fr-FR" altLang="fr-FR" sz="2800" b="0" i="0" u="none" strike="noStrike" cap="none" normalizeH="0" baseline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itchFamily="49" charset="0"/>
                <a:cs typeface="Courier New" pitchFamily="49" charset="0"/>
              </a:rPr>
              <a:t>10</a:t>
            </a:r>
            <a:r>
              <a:rPr kumimoji="0" lang="fr-FR" altLang="fr-FR" sz="2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fr-FR" altLang="fr-FR" sz="2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2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int </a:t>
            </a:r>
            <a:r>
              <a:rPr kumimoji="0" lang="fr-FR" altLang="fr-FR" sz="2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ii = </a:t>
            </a:r>
            <a:r>
              <a:rPr kumimoji="0" lang="fr-FR" altLang="fr-FR" sz="2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new </a:t>
            </a:r>
            <a:r>
              <a:rPr kumimoji="0" lang="fr-FR" altLang="fr-FR" sz="2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Integer(</a:t>
            </a:r>
            <a:r>
              <a:rPr kumimoji="0" lang="fr-FR" altLang="fr-FR" sz="2800" b="0" i="0" u="none" strike="noStrike" cap="none" normalizeH="0" baseline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itchFamily="49" charset="0"/>
                <a:cs typeface="Courier New" pitchFamily="49" charset="0"/>
              </a:rPr>
              <a:t>10</a:t>
            </a:r>
            <a:r>
              <a:rPr kumimoji="0" lang="fr-FR" altLang="fr-FR" sz="2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)</a:t>
            </a:r>
            <a:r>
              <a:rPr kumimoji="0" lang="fr-FR" altLang="fr-FR" sz="2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fr-FR" altLang="fr-FR" sz="2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2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List&lt;Integer&gt; list = </a:t>
            </a:r>
            <a:r>
              <a:rPr kumimoji="0" lang="fr-FR" altLang="fr-FR" sz="2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new </a:t>
            </a:r>
            <a:r>
              <a:rPr kumimoji="0" lang="fr-FR" altLang="fr-FR" sz="2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ArrayList&lt;&gt;()</a:t>
            </a:r>
            <a:r>
              <a:rPr kumimoji="0" lang="fr-FR" altLang="fr-FR" sz="2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fr-FR" altLang="fr-FR" sz="2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2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int </a:t>
            </a:r>
            <a:r>
              <a:rPr kumimoji="0" lang="fr-FR" altLang="fr-FR" sz="2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iii = list.get(</a:t>
            </a:r>
            <a:r>
              <a:rPr kumimoji="0" lang="fr-FR" altLang="fr-FR" sz="2800" b="0" i="0" u="none" strike="noStrike" cap="none" normalizeH="0" baseline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itchFamily="49" charset="0"/>
                <a:cs typeface="Courier New" pitchFamily="49" charset="0"/>
              </a:rPr>
              <a:t>0</a:t>
            </a:r>
            <a:r>
              <a:rPr kumimoji="0" lang="fr-FR" altLang="fr-FR" sz="2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)</a:t>
            </a:r>
            <a:r>
              <a:rPr kumimoji="0" lang="fr-FR" altLang="fr-FR" sz="2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endParaRPr kumimoji="0" lang="fr-FR" altLang="fr-FR" sz="5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6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1"/>
          <p:cNvSpPr>
            <a:spLocks noGrp="1"/>
          </p:cNvSpPr>
          <p:nvPr>
            <p:ph idx="1"/>
          </p:nvPr>
        </p:nvSpPr>
        <p:spPr>
          <a:xfrm>
            <a:off x="467544" y="411510"/>
            <a:ext cx="2952328" cy="6480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3600" dirty="0" err="1" smtClean="0">
                <a:ln w="12700">
                  <a:solidFill>
                    <a:srgbClr val="000000"/>
                  </a:solidFill>
                </a:ln>
                <a:solidFill>
                  <a:srgbClr val="000000"/>
                </a:solidFill>
                <a:latin typeface="BNPP Sans Extra Bold" pitchFamily="50" charset="0"/>
              </a:rPr>
              <a:t>Tired</a:t>
            </a:r>
            <a:r>
              <a:rPr lang="fr-FR" sz="3600" dirty="0" smtClean="0">
                <a:ln w="12700">
                  <a:solidFill>
                    <a:srgbClr val="000000"/>
                  </a:solidFill>
                </a:ln>
                <a:solidFill>
                  <a:srgbClr val="000000"/>
                </a:solidFill>
                <a:latin typeface="BNPP Sans Extra Bold" pitchFamily="50" charset="0"/>
              </a:rPr>
              <a:t> of….</a:t>
            </a:r>
            <a:endParaRPr lang="fr-FR" sz="2800" dirty="0">
              <a:ln w="12700"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41660" y="1275606"/>
            <a:ext cx="8928992" cy="23083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Consolas" pitchFamily="49" charset="0"/>
                <a:cs typeface="Consolas" pitchFamily="49" charset="0"/>
              </a:rPr>
              <a:t>if</a:t>
            </a: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itchFamily="49" charset="0"/>
                <a:cs typeface="Consolas" pitchFamily="49" charset="0"/>
              </a:rPr>
              <a:t>(</a:t>
            </a:r>
            <a:r>
              <a:rPr lang="fr-FR" altLang="fr-FR" sz="240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outer</a:t>
            </a: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solidFill>
                  <a:srgbClr val="A67F59"/>
                </a:solidFill>
                <a:effectLst/>
                <a:latin typeface="Consolas" pitchFamily="49" charset="0"/>
                <a:cs typeface="Consolas" pitchFamily="49" charset="0"/>
              </a:rPr>
              <a:t>!=</a:t>
            </a: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fr-FR" altLang="fr-FR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null</a:t>
            </a: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fr-FR" altLang="fr-FR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Nested</a:t>
            </a: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fr-FR" altLang="fr-FR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nested</a:t>
            </a: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 </a:t>
            </a: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solidFill>
                  <a:srgbClr val="A67F59"/>
                </a:solidFill>
                <a:effectLst/>
                <a:latin typeface="Consolas" pitchFamily="49" charset="0"/>
                <a:cs typeface="Consolas" pitchFamily="49" charset="0"/>
              </a:rPr>
              <a:t>=</a:t>
            </a: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fr-FR" altLang="fr-FR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outer</a:t>
            </a:r>
            <a:r>
              <a:rPr kumimoji="0" lang="fr-FR" altLang="fr-FR" sz="240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itchFamily="49" charset="0"/>
                <a:cs typeface="Consolas" pitchFamily="49" charset="0"/>
              </a:rPr>
              <a:t>.</a:t>
            </a:r>
            <a:r>
              <a:rPr kumimoji="0" lang="fr-FR" altLang="fr-FR" sz="2400" b="0" i="0" u="none" strike="noStrike" cap="none" normalizeH="0" baseline="0" dirty="0" err="1" smtClean="0">
                <a:ln>
                  <a:noFill/>
                </a:ln>
                <a:solidFill>
                  <a:srgbClr val="DD4A68"/>
                </a:solidFill>
                <a:effectLst/>
                <a:latin typeface="Consolas" pitchFamily="49" charset="0"/>
                <a:cs typeface="Consolas" pitchFamily="49" charset="0"/>
              </a:rPr>
              <a:t>getNested</a:t>
            </a: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	</a:t>
            </a: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Consolas" pitchFamily="49" charset="0"/>
                <a:cs typeface="Consolas" pitchFamily="49" charset="0"/>
              </a:rPr>
              <a:t>if</a:t>
            </a: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itchFamily="49" charset="0"/>
                <a:cs typeface="Consolas" pitchFamily="49" charset="0"/>
              </a:rPr>
              <a:t>(</a:t>
            </a:r>
            <a:r>
              <a:rPr kumimoji="0" lang="fr-FR" altLang="fr-FR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nested</a:t>
            </a: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solidFill>
                  <a:srgbClr val="A67F59"/>
                </a:solidFill>
                <a:effectLst/>
                <a:latin typeface="Consolas" pitchFamily="49" charset="0"/>
                <a:cs typeface="Consolas" pitchFamily="49" charset="0"/>
              </a:rPr>
              <a:t>!=</a:t>
            </a: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fr-FR" altLang="fr-FR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null</a:t>
            </a: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2400" dirty="0">
                <a:solidFill>
                  <a:srgbClr val="999999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fr-FR" altLang="fr-FR" sz="2400" dirty="0" smtClean="0">
                <a:solidFill>
                  <a:srgbClr val="999999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Nested2 </a:t>
            </a:r>
            <a:r>
              <a:rPr kumimoji="0" lang="fr-FR" altLang="fr-FR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nested2</a:t>
            </a: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solidFill>
                  <a:srgbClr val="A67F59"/>
                </a:solidFill>
                <a:effectLst/>
                <a:latin typeface="Consolas" pitchFamily="49" charset="0"/>
                <a:cs typeface="Consolas" pitchFamily="49" charset="0"/>
              </a:rPr>
              <a:t>=</a:t>
            </a: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nested</a:t>
            </a: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itchFamily="49" charset="0"/>
                <a:cs typeface="Consolas" pitchFamily="49" charset="0"/>
              </a:rPr>
              <a:t>.</a:t>
            </a: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solidFill>
                  <a:srgbClr val="DD4A68"/>
                </a:solidFill>
                <a:effectLst/>
                <a:latin typeface="Consolas" pitchFamily="49" charset="0"/>
                <a:cs typeface="Consolas" pitchFamily="49" charset="0"/>
              </a:rPr>
              <a:t>getNested2</a:t>
            </a: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2400" dirty="0">
                <a:solidFill>
                  <a:srgbClr val="999999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fr-FR" altLang="fr-FR" sz="2400" dirty="0" smtClean="0">
                <a:solidFill>
                  <a:srgbClr val="999999"/>
                </a:solidFill>
                <a:latin typeface="Consolas" pitchFamily="49" charset="0"/>
                <a:cs typeface="Consolas" pitchFamily="49" charset="0"/>
              </a:rPr>
              <a:t>		</a:t>
            </a: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Consolas" pitchFamily="49" charset="0"/>
                <a:cs typeface="Consolas" pitchFamily="49" charset="0"/>
              </a:rPr>
              <a:t>if</a:t>
            </a: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itchFamily="49" charset="0"/>
                <a:cs typeface="Consolas" pitchFamily="49" charset="0"/>
              </a:rPr>
              <a:t>(</a:t>
            </a: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nested2 </a:t>
            </a: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solidFill>
                  <a:srgbClr val="A67F59"/>
                </a:solidFill>
                <a:effectLst/>
                <a:latin typeface="Consolas" pitchFamily="49" charset="0"/>
                <a:cs typeface="Consolas" pitchFamily="49" charset="0"/>
              </a:rPr>
              <a:t>!=</a:t>
            </a: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fr-FR" altLang="fr-FR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null</a:t>
            </a: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2400" dirty="0">
                <a:solidFill>
                  <a:srgbClr val="999999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fr-FR" altLang="fr-FR" sz="2400" dirty="0" smtClean="0">
                <a:solidFill>
                  <a:srgbClr val="999999"/>
                </a:solidFill>
                <a:latin typeface="Consolas" pitchFamily="49" charset="0"/>
                <a:cs typeface="Consolas" pitchFamily="49" charset="0"/>
              </a:rPr>
              <a:t>			</a:t>
            </a: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. . . . . . . .</a:t>
            </a:r>
            <a:endParaRPr kumimoji="0" lang="fr-FR" altLang="fr-FR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82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1"/>
          <p:cNvSpPr>
            <a:spLocks noGrp="1"/>
          </p:cNvSpPr>
          <p:nvPr>
            <p:ph idx="1"/>
          </p:nvPr>
        </p:nvSpPr>
        <p:spPr>
          <a:xfrm>
            <a:off x="467544" y="411510"/>
            <a:ext cx="2952328" cy="6480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3600" dirty="0" smtClean="0">
                <a:ln w="12700">
                  <a:solidFill>
                    <a:srgbClr val="000000"/>
                  </a:solidFill>
                </a:ln>
                <a:solidFill>
                  <a:srgbClr val="000000"/>
                </a:solidFill>
                <a:latin typeface="BNPP Sans Extra Bold" pitchFamily="50" charset="0"/>
              </a:rPr>
              <a:t>And…</a:t>
            </a:r>
            <a:endParaRPr lang="fr-FR" sz="2800" dirty="0">
              <a:ln w="12700"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80256" y="1923678"/>
            <a:ext cx="8695580" cy="107721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Exception </a:t>
            </a:r>
            <a:r>
              <a:rPr kumimoji="0" lang="fr-FR" altLang="fr-FR" sz="32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Consolas" pitchFamily="49" charset="0"/>
                <a:cs typeface="Consolas" pitchFamily="49" charset="0"/>
              </a:rPr>
              <a:t>in</a:t>
            </a:r>
            <a:r>
              <a:rPr kumimoji="0" lang="fr-FR" altLang="fr-FR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thread </a:t>
            </a:r>
            <a:r>
              <a:rPr kumimoji="0" lang="fr-FR" altLang="fr-FR" sz="3200" b="0" i="0" u="none" strike="noStrike" cap="none" normalizeH="0" baseline="0" dirty="0" smtClean="0">
                <a:ln>
                  <a:noFill/>
                </a:ln>
                <a:solidFill>
                  <a:srgbClr val="669900"/>
                </a:solidFill>
                <a:effectLst/>
                <a:latin typeface="Consolas" pitchFamily="49" charset="0"/>
                <a:cs typeface="Consolas" pitchFamily="49" charset="0"/>
              </a:rPr>
              <a:t>"main"</a:t>
            </a:r>
            <a:r>
              <a:rPr kumimoji="0" lang="fr-FR" altLang="fr-FR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fr-FR" altLang="fr-FR" sz="3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java.lang.NullPointerException</a:t>
            </a: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fr-FR" altLang="fr-FR" sz="6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74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1"/>
          <p:cNvSpPr>
            <a:spLocks noGrp="1"/>
          </p:cNvSpPr>
          <p:nvPr>
            <p:ph idx="1"/>
          </p:nvPr>
        </p:nvSpPr>
        <p:spPr>
          <a:xfrm>
            <a:off x="467544" y="411510"/>
            <a:ext cx="2952328" cy="6480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3600" dirty="0" err="1" smtClean="0">
                <a:ln w="12700">
                  <a:solidFill>
                    <a:srgbClr val="000000"/>
                  </a:solidFill>
                </a:ln>
                <a:solidFill>
                  <a:srgbClr val="000000"/>
                </a:solidFill>
                <a:latin typeface="BNPP Sans Extra Bold" pitchFamily="50" charset="0"/>
              </a:rPr>
              <a:t>What</a:t>
            </a:r>
            <a:r>
              <a:rPr lang="fr-FR" sz="3600" dirty="0" smtClean="0">
                <a:ln w="12700">
                  <a:solidFill>
                    <a:srgbClr val="000000"/>
                  </a:solidFill>
                </a:ln>
                <a:solidFill>
                  <a:srgbClr val="000000"/>
                </a:solidFill>
                <a:latin typeface="BNPP Sans Extra Bold" pitchFamily="50" charset="0"/>
              </a:rPr>
              <a:t> about…</a:t>
            </a:r>
            <a:endParaRPr lang="fr-FR" sz="2800" dirty="0">
              <a:ln w="12700"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83568" y="1236698"/>
            <a:ext cx="7488088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kumimoji="0" lang="fr-FR" altLang="fr-FR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findSession</a:t>
            </a: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(String </a:t>
            </a:r>
            <a:r>
              <a:rPr kumimoji="0" lang="fr-FR" altLang="fr-FR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kumimoji="0" lang="fr-FR" altLang="fr-FR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. . . . . . .</a:t>
            </a:r>
            <a:br>
              <a:rPr kumimoji="0" lang="fr-FR" altLang="fr-FR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fr-FR" altLang="fr-FR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Espace réservé du contenu 1"/>
          <p:cNvSpPr txBox="1">
            <a:spLocks/>
          </p:cNvSpPr>
          <p:nvPr/>
        </p:nvSpPr>
        <p:spPr>
          <a:xfrm>
            <a:off x="471488" y="2931790"/>
            <a:ext cx="8208912" cy="15121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altLang="fr-FR" sz="3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findSession</a:t>
            </a:r>
            <a:r>
              <a:rPr lang="fr-FR" altLang="fr-FR" sz="3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3600" dirty="0" smtClean="0">
                <a:ln w="12700">
                  <a:solidFill>
                    <a:srgbClr val="000000"/>
                  </a:solidFill>
                </a:ln>
                <a:solidFill>
                  <a:srgbClr val="000000"/>
                </a:solidFill>
                <a:latin typeface="BNPP Sans Extra Bold" pitchFamily="50" charset="0"/>
              </a:rPr>
              <a:t>renvoie quoi si la session existe pas ? </a:t>
            </a:r>
            <a:endParaRPr lang="fr-FR" sz="2800" dirty="0">
              <a:ln w="12700"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3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1"/>
          <p:cNvSpPr>
            <a:spLocks noGrp="1"/>
          </p:cNvSpPr>
          <p:nvPr>
            <p:ph idx="1"/>
          </p:nvPr>
        </p:nvSpPr>
        <p:spPr>
          <a:xfrm>
            <a:off x="0" y="0"/>
            <a:ext cx="9144000" cy="5143500"/>
          </a:xfrm>
          <a:ln>
            <a:noFill/>
          </a:ln>
        </p:spPr>
        <p:txBody>
          <a:bodyPr anchor="ctr">
            <a:noAutofit/>
          </a:bodyPr>
          <a:lstStyle/>
          <a:p>
            <a:pPr marL="0" indent="0" algn="ctr">
              <a:lnSpc>
                <a:spcPct val="80000"/>
              </a:lnSpc>
              <a:buNone/>
            </a:pPr>
            <a:r>
              <a:rPr lang="fr-FR" sz="5800" dirty="0" smtClean="0">
                <a:ln w="12700">
                  <a:noFill/>
                </a:ln>
                <a:solidFill>
                  <a:schemeClr val="bg2"/>
                </a:solidFill>
                <a:latin typeface="BNPP Sans Extra Bold" pitchFamily="50" charset="0"/>
              </a:rPr>
              <a:t>OPTIONAL</a:t>
            </a:r>
          </a:p>
          <a:p>
            <a:pPr marL="0" indent="0" algn="ctr">
              <a:lnSpc>
                <a:spcPct val="80000"/>
              </a:lnSpc>
              <a:buNone/>
            </a:pPr>
            <a:r>
              <a:rPr lang="fr-FR" sz="4800" dirty="0" smtClean="0">
                <a:ln w="12700">
                  <a:solidFill>
                    <a:srgbClr val="000000"/>
                  </a:solidFill>
                </a:ln>
                <a:solidFill>
                  <a:srgbClr val="000000"/>
                </a:solidFill>
                <a:latin typeface="BNPP Sans Extra Bold" pitchFamily="50" charset="0"/>
              </a:rPr>
              <a:t>SAVED MY</a:t>
            </a:r>
          </a:p>
          <a:p>
            <a:pPr marL="0" indent="0" algn="ctr">
              <a:lnSpc>
                <a:spcPct val="80000"/>
              </a:lnSpc>
              <a:buNone/>
            </a:pPr>
            <a:r>
              <a:rPr lang="fr-FR" sz="14000" dirty="0" smtClean="0">
                <a:ln w="12700">
                  <a:noFill/>
                </a:ln>
                <a:solidFill>
                  <a:schemeClr val="bg2"/>
                </a:solidFill>
                <a:latin typeface="BNPP Sans Extra Bold" pitchFamily="50" charset="0"/>
              </a:rPr>
              <a:t>DEV</a:t>
            </a:r>
            <a:endParaRPr lang="fr-FR" sz="14000" dirty="0">
              <a:ln w="12700">
                <a:noFill/>
              </a:ln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77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Java.util.Optional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84</a:t>
            </a:fld>
            <a:endParaRPr lang="fr-FR" dirty="0"/>
          </a:p>
        </p:txBody>
      </p:sp>
      <p:sp>
        <p:nvSpPr>
          <p:cNvPr id="8" name="Espace réservé du contenu 1"/>
          <p:cNvSpPr txBox="1">
            <a:spLocks/>
          </p:cNvSpPr>
          <p:nvPr/>
        </p:nvSpPr>
        <p:spPr>
          <a:xfrm>
            <a:off x="323528" y="771550"/>
            <a:ext cx="8460000" cy="36004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2400" dirty="0" err="1" smtClean="0">
                <a:solidFill>
                  <a:schemeClr val="bg2"/>
                </a:solidFill>
                <a:latin typeface="BNPP Sans Extra Bold" pitchFamily="50" charset="0"/>
              </a:rPr>
              <a:t>Optional</a:t>
            </a:r>
            <a:r>
              <a:rPr lang="fr-FR" sz="2400" dirty="0" smtClean="0">
                <a:solidFill>
                  <a:schemeClr val="bg2"/>
                </a:solidFill>
                <a:latin typeface="BNPP Sans Extra Bold" pitchFamily="50" charset="0"/>
              </a:rPr>
              <a:t> </a:t>
            </a: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est une value-class qui permet d’exprimer le fait qu’une valeur est « optionnelle »</a:t>
            </a:r>
          </a:p>
          <a:p>
            <a:pPr marL="0" indent="0">
              <a:buFont typeface="Lucida Grande"/>
              <a:buNone/>
            </a:pPr>
            <a:endParaRPr lang="fr-FR" sz="24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 algn="ctr">
              <a:buFont typeface="Lucida Grande"/>
              <a:buNone/>
            </a:pP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Cela permet de répondre à la question:</a:t>
            </a:r>
          </a:p>
          <a:p>
            <a:pPr marL="0" indent="0" algn="ctr">
              <a:buFont typeface="Lucida Grande"/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« Si ma méthode n’y arrive pas, elle doit renvoyer quoi ?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Null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? Vide ? Autre ? »</a:t>
            </a:r>
          </a:p>
          <a:p>
            <a:pPr marL="0" indent="0" algn="ctr">
              <a:buFont typeface="Lucida Grande"/>
              <a:buNone/>
            </a:pPr>
            <a:endParaRPr lang="fr-FR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 algn="ctr">
              <a:buNone/>
            </a:pPr>
            <a:endParaRPr lang="fr-FR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 algn="ctr">
              <a:buNone/>
            </a:pP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Cela permet (avant tout) </a:t>
            </a:r>
            <a:r>
              <a:rPr lang="fr-FR" sz="2400" dirty="0">
                <a:solidFill>
                  <a:schemeClr val="bg2"/>
                </a:solidFill>
                <a:latin typeface="BNPP Sans Extra Bold" pitchFamily="50" charset="0"/>
              </a:rPr>
              <a:t>d’exprimer </a:t>
            </a:r>
            <a:r>
              <a:rPr lang="fr-FR" sz="2400" dirty="0" smtClean="0">
                <a:solidFill>
                  <a:schemeClr val="bg2"/>
                </a:solidFill>
                <a:latin typeface="BNPP Sans Extra Bold" pitchFamily="50" charset="0"/>
              </a:rPr>
              <a:t>plus clairement </a:t>
            </a:r>
            <a:r>
              <a:rPr lang="fr-FR" sz="2400" dirty="0">
                <a:solidFill>
                  <a:schemeClr val="bg2"/>
                </a:solidFill>
                <a:latin typeface="BNPP Sans Extra Bold" pitchFamily="50" charset="0"/>
              </a:rPr>
              <a:t>l’intention du code</a:t>
            </a: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:</a:t>
            </a:r>
          </a:p>
          <a:p>
            <a:pPr marL="0" indent="0" algn="ctr"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« Attention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cette méthode peut renvoyer un objet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vide »</a:t>
            </a:r>
            <a:endParaRPr lang="fr-FR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41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Java.util.Optional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85</a:t>
            </a:fld>
            <a:endParaRPr lang="fr-FR" dirty="0"/>
          </a:p>
        </p:txBody>
      </p:sp>
      <p:sp>
        <p:nvSpPr>
          <p:cNvPr id="8" name="Espace réservé du contenu 1"/>
          <p:cNvSpPr txBox="1">
            <a:spLocks/>
          </p:cNvSpPr>
          <p:nvPr/>
        </p:nvSpPr>
        <p:spPr>
          <a:xfrm>
            <a:off x="3779788" y="1397123"/>
            <a:ext cx="1584176" cy="110721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Grande"/>
              <a:buNone/>
            </a:pPr>
            <a:r>
              <a:rPr lang="fr-FR" sz="6600" b="1" dirty="0" smtClean="0">
                <a:ln w="31550" cmpd="sng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BNPP Slab Serif Extra Bold" pitchFamily="50" charset="0"/>
              </a:rPr>
              <a:t>VS</a:t>
            </a:r>
            <a:endParaRPr lang="fr-FR" sz="6600" b="1" dirty="0">
              <a:ln w="31550" cmpd="sng">
                <a:solidFill>
                  <a:srgbClr val="C00000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BNPP Slab Serif Extra Bold" pitchFamily="50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23404" y="910355"/>
            <a:ext cx="8496944" cy="46166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kumimoji="0" lang="fr-FR" altLang="fr-FR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findSession</a:t>
            </a: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(String </a:t>
            </a:r>
            <a:r>
              <a:rPr kumimoji="0" lang="fr-FR" altLang="fr-FR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fr-FR" altLang="fr-FR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23280" y="2355726"/>
            <a:ext cx="8497192" cy="46166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kumimoji="0" lang="fr-FR" altLang="fr-FR" sz="2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Optional</a:t>
            </a:r>
            <a:r>
              <a:rPr lang="fr-FR" altLang="fr-FR" sz="2400" b="1" dirty="0" smtClean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Session&gt; </a:t>
            </a:r>
            <a:r>
              <a:rPr kumimoji="0" lang="fr-FR" altLang="fr-FR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findSession</a:t>
            </a: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(String </a:t>
            </a:r>
            <a:r>
              <a:rPr kumimoji="0" lang="fr-FR" altLang="fr-FR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fr-FR" altLang="fr-FR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Espace réservé du contenu 1"/>
          <p:cNvSpPr txBox="1">
            <a:spLocks/>
          </p:cNvSpPr>
          <p:nvPr/>
        </p:nvSpPr>
        <p:spPr>
          <a:xfrm>
            <a:off x="323528" y="3075806"/>
            <a:ext cx="8560816" cy="12630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Grande"/>
              <a:buNone/>
            </a:pP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Exprime clairement que la méthode peut renvoyer un objet vide (pas confondre avec </a:t>
            </a:r>
            <a:r>
              <a:rPr lang="fr-FR" sz="2400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null</a:t>
            </a: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!)</a:t>
            </a:r>
            <a:endParaRPr lang="fr-FR" sz="24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6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Java.util.Optional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86</a:t>
            </a:fld>
            <a:endParaRPr lang="fr-FR" dirty="0"/>
          </a:p>
        </p:txBody>
      </p:sp>
      <p:sp>
        <p:nvSpPr>
          <p:cNvPr id="8" name="Espace réservé du contenu 1"/>
          <p:cNvSpPr txBox="1">
            <a:spLocks/>
          </p:cNvSpPr>
          <p:nvPr/>
        </p:nvSpPr>
        <p:spPr>
          <a:xfrm>
            <a:off x="323528" y="771550"/>
            <a:ext cx="8460000" cy="36004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2800" dirty="0" smtClean="0">
                <a:solidFill>
                  <a:srgbClr val="000000"/>
                </a:solidFill>
                <a:latin typeface="BNPP Sans Extra Bold" pitchFamily="50" charset="0"/>
              </a:rPr>
              <a:t>Pour créer un </a:t>
            </a:r>
            <a:r>
              <a:rPr lang="fr-FR" sz="2800" dirty="0" err="1" smtClean="0">
                <a:solidFill>
                  <a:srgbClr val="000000"/>
                </a:solidFill>
                <a:latin typeface="BNPP Sans Extra Bold" pitchFamily="50" charset="0"/>
              </a:rPr>
              <a:t>Optional</a:t>
            </a:r>
            <a:r>
              <a:rPr lang="fr-FR" sz="2800" dirty="0" smtClean="0">
                <a:solidFill>
                  <a:srgbClr val="000000"/>
                </a:solidFill>
                <a:latin typeface="BNPP Sans Extra Bold" pitchFamily="50" charset="0"/>
              </a:rPr>
              <a:t>, plusieurs façons de faire:</a:t>
            </a:r>
            <a:endParaRPr lang="fr-FR" sz="2000" dirty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3528" y="1419622"/>
            <a:ext cx="856895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Pour créer un </a:t>
            </a:r>
            <a:r>
              <a:rPr lang="fr-FR" b="1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optional</a:t>
            </a:r>
            <a:r>
              <a:rPr lang="fr-FR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vide</a:t>
            </a:r>
          </a:p>
          <a:p>
            <a:r>
              <a:rPr lang="fr-FR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Optional</a:t>
            </a:r>
            <a:r>
              <a:rPr lang="fr-FR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=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Optional</a:t>
            </a:r>
            <a:r>
              <a:rPr lang="fr-FR" b="1" dirty="0" err="1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.empty</a:t>
            </a:r>
            <a:r>
              <a:rPr lang="fr-FR" b="1" dirty="0" smtClean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fr-FR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fr-FR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Pour créer un </a:t>
            </a:r>
            <a:r>
              <a:rPr lang="fr-FR" b="1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optional</a:t>
            </a:r>
            <a:r>
              <a:rPr lang="fr-FR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d’un objet non </a:t>
            </a:r>
            <a:r>
              <a:rPr lang="fr-FR" b="1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fr-FR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attention NPE sinon</a:t>
            </a:r>
            <a:endParaRPr lang="fr-FR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Optional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optOf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=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Optional</a:t>
            </a:r>
            <a:r>
              <a:rPr lang="fr-FR" b="1" dirty="0" err="1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.of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fr-FR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fr-FR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Pour créer un </a:t>
            </a:r>
            <a:r>
              <a:rPr lang="fr-FR" b="1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optional</a:t>
            </a:r>
            <a:r>
              <a:rPr lang="fr-FR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d’un objet, même </a:t>
            </a:r>
            <a:r>
              <a:rPr lang="fr-FR" b="1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fr-FR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renvoi un</a:t>
            </a:r>
            <a:br>
              <a:rPr lang="fr-FR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fr-FR" b="1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optional</a:t>
            </a:r>
            <a:r>
              <a:rPr lang="fr-FR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b="1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  <a:r>
              <a:rPr lang="fr-FR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si l’objet est </a:t>
            </a:r>
            <a:r>
              <a:rPr lang="fr-FR" b="1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endParaRPr lang="fr-FR" b="1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Optional</a:t>
            </a:r>
            <a:r>
              <a:rPr lang="fr-FR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fr-FR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optOfNull</a:t>
            </a:r>
            <a:r>
              <a:rPr lang="fr-FR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=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Optional</a:t>
            </a:r>
            <a:r>
              <a:rPr lang="fr-FR" b="1" dirty="0" err="1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.ofNullable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94381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Java.util.Optional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87</a:t>
            </a:fld>
            <a:endParaRPr lang="fr-FR" dirty="0"/>
          </a:p>
        </p:txBody>
      </p:sp>
      <p:sp>
        <p:nvSpPr>
          <p:cNvPr id="8" name="Espace réservé du contenu 1"/>
          <p:cNvSpPr txBox="1">
            <a:spLocks/>
          </p:cNvSpPr>
          <p:nvPr/>
        </p:nvSpPr>
        <p:spPr>
          <a:xfrm>
            <a:off x="323528" y="771550"/>
            <a:ext cx="8460000" cy="5040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28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Et l’utilisation ? </a:t>
            </a:r>
            <a:endParaRPr lang="fr-FR" sz="20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  <p:sp>
        <p:nvSpPr>
          <p:cNvPr id="7" name="Espace réservé du contenu 1"/>
          <p:cNvSpPr txBox="1">
            <a:spLocks/>
          </p:cNvSpPr>
          <p:nvPr/>
        </p:nvSpPr>
        <p:spPr>
          <a:xfrm>
            <a:off x="107504" y="1789088"/>
            <a:ext cx="4176464" cy="2582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Grande"/>
              <a:buNone/>
            </a:pPr>
            <a:r>
              <a:rPr lang="fr-FR" sz="3200" dirty="0" smtClean="0">
                <a:solidFill>
                  <a:schemeClr val="bg2"/>
                </a:solidFill>
                <a:latin typeface="BNPP Sans Extra Bold" pitchFamily="50" charset="0"/>
              </a:rPr>
              <a:t>Vérifier</a:t>
            </a:r>
          </a:p>
          <a:p>
            <a:pPr marL="0" indent="0" algn="ctr">
              <a:buNone/>
            </a:pPr>
            <a:endParaRPr lang="fr-FR" sz="2000" dirty="0" smtClean="0"/>
          </a:p>
          <a:p>
            <a:pPr marL="0" indent="0" algn="ctr">
              <a:buNone/>
            </a:pPr>
            <a:r>
              <a:rPr lang="fr-FR" sz="3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isPresent</a:t>
            </a:r>
            <a:r>
              <a:rPr lang="fr-FR" sz="3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 algn="ctr">
              <a:buNone/>
            </a:pPr>
            <a:r>
              <a:rPr lang="fr-FR" sz="3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fr-FR" sz="3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fr-FR" sz="3000" dirty="0">
              <a:solidFill>
                <a:schemeClr val="bg2"/>
              </a:solidFill>
            </a:endParaRPr>
          </a:p>
        </p:txBody>
      </p:sp>
      <p:sp>
        <p:nvSpPr>
          <p:cNvPr id="9" name="Espace réservé du contenu 1"/>
          <p:cNvSpPr txBox="1">
            <a:spLocks/>
          </p:cNvSpPr>
          <p:nvPr/>
        </p:nvSpPr>
        <p:spPr>
          <a:xfrm>
            <a:off x="4680012" y="1789088"/>
            <a:ext cx="4176464" cy="25828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3200" dirty="0" smtClean="0">
                <a:solidFill>
                  <a:schemeClr val="bg2"/>
                </a:solidFill>
                <a:latin typeface="BNPP Sans Extra Bold" pitchFamily="50" charset="0"/>
              </a:rPr>
              <a:t>Agir</a:t>
            </a:r>
            <a:br>
              <a:rPr lang="fr-FR" sz="3200" dirty="0" smtClean="0">
                <a:solidFill>
                  <a:schemeClr val="bg2"/>
                </a:solidFill>
                <a:latin typeface="BNPP Sans Extra Bold" pitchFamily="50" charset="0"/>
              </a:rPr>
            </a:br>
            <a:endParaRPr lang="fr-FR" sz="3200" dirty="0" smtClean="0">
              <a:solidFill>
                <a:schemeClr val="bg2"/>
              </a:solidFill>
              <a:latin typeface="BNPP Sans Extra Bold" pitchFamily="50" charset="0"/>
            </a:endParaRPr>
          </a:p>
          <a:p>
            <a:pPr marL="0" indent="0" algn="ctr">
              <a:buNone/>
            </a:pPr>
            <a:r>
              <a:rPr lang="fr-FR" sz="3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ifPresent</a:t>
            </a:r>
            <a:r>
              <a:rPr lang="fr-FR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 algn="ctr">
              <a:buNone/>
            </a:pPr>
            <a:r>
              <a:rPr lang="fr-FR" sz="3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orElse</a:t>
            </a:r>
            <a:r>
              <a:rPr lang="fr-FR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 algn="ctr">
              <a:buNone/>
            </a:pPr>
            <a:r>
              <a:rPr lang="fr-FR" sz="3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orElseGet</a:t>
            </a:r>
            <a:r>
              <a:rPr lang="fr-FR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 algn="ctr">
              <a:buNone/>
            </a:pPr>
            <a:r>
              <a:rPr lang="fr-FR" sz="3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orElseThrow</a:t>
            </a:r>
            <a:r>
              <a:rPr lang="fr-FR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fr-FR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47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Java.util.Optional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88</a:t>
            </a:fld>
            <a:endParaRPr lang="fr-FR" dirty="0"/>
          </a:p>
        </p:txBody>
      </p:sp>
      <p:sp>
        <p:nvSpPr>
          <p:cNvPr id="8" name="Espace réservé du contenu 1"/>
          <p:cNvSpPr txBox="1">
            <a:spLocks/>
          </p:cNvSpPr>
          <p:nvPr/>
        </p:nvSpPr>
        <p:spPr>
          <a:xfrm>
            <a:off x="323528" y="771550"/>
            <a:ext cx="8460000" cy="5040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28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Un exemple simple</a:t>
            </a:r>
            <a:endParaRPr lang="fr-FR" sz="20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  <p:sp>
        <p:nvSpPr>
          <p:cNvPr id="10" name="Espace réservé du contenu 1"/>
          <p:cNvSpPr txBox="1">
            <a:spLocks/>
          </p:cNvSpPr>
          <p:nvPr/>
        </p:nvSpPr>
        <p:spPr>
          <a:xfrm>
            <a:off x="323528" y="3867894"/>
            <a:ext cx="8460000" cy="72008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Beaucoup de code pour pas grand-chose, on peut facilement oublier de tester le </a:t>
            </a:r>
            <a:r>
              <a:rPr lang="fr-FR" sz="2000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null</a:t>
            </a: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quelque part dans le code etc…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323528" y="1717801"/>
            <a:ext cx="8460000" cy="16312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Session </a:t>
            </a:r>
            <a:r>
              <a:rPr kumimoji="0" lang="fr-FR" altLang="fr-FR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session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= </a:t>
            </a:r>
            <a:r>
              <a:rPr kumimoji="0" lang="fr-FR" altLang="fr-FR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repo.findSession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"pop"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  <a:b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/>
            </a:r>
            <a:b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if 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(session != </a:t>
            </a:r>
            <a:r>
              <a:rPr kumimoji="0" lang="fr-FR" altLang="fr-FR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null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 {</a:t>
            </a:r>
            <a:b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	</a:t>
            </a:r>
            <a:r>
              <a:rPr kumimoji="0" lang="fr-FR" altLang="fr-FR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repo.publish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session.getContentName</a:t>
            </a: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());</a:t>
            </a:r>
            <a:b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}</a:t>
            </a:r>
            <a:endParaRPr kumimoji="0" lang="fr-FR" altLang="fr-FR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75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Java.util.Optional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89</a:t>
            </a:fld>
            <a:endParaRPr lang="fr-FR" dirty="0"/>
          </a:p>
        </p:txBody>
      </p:sp>
      <p:sp>
        <p:nvSpPr>
          <p:cNvPr id="8" name="Espace réservé du contenu 1"/>
          <p:cNvSpPr txBox="1">
            <a:spLocks/>
          </p:cNvSpPr>
          <p:nvPr/>
        </p:nvSpPr>
        <p:spPr>
          <a:xfrm>
            <a:off x="323528" y="771550"/>
            <a:ext cx="8460000" cy="5040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Avec les </a:t>
            </a:r>
            <a:r>
              <a:rPr lang="fr-FR" sz="2800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optionals</a:t>
            </a:r>
            <a:r>
              <a:rPr lang="fr-FR" sz="28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et  </a:t>
            </a:r>
            <a:r>
              <a:rPr lang="fr-FR" altLang="fr-FR" sz="28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ifPresent</a:t>
            </a:r>
            <a:endParaRPr lang="fr-FR" sz="20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  <p:sp>
        <p:nvSpPr>
          <p:cNvPr id="10" name="Espace réservé du contenu 1"/>
          <p:cNvSpPr txBox="1">
            <a:spLocks/>
          </p:cNvSpPr>
          <p:nvPr/>
        </p:nvSpPr>
        <p:spPr>
          <a:xfrm>
            <a:off x="323528" y="2571750"/>
            <a:ext cx="8460000" cy="2016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1 ligne de code seulement, plus de test de </a:t>
            </a:r>
            <a:r>
              <a:rPr lang="fr-FR" sz="2400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null</a:t>
            </a:r>
            <a:endParaRPr lang="fr-FR" sz="2400" dirty="0" smtClean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endParaRPr lang="fr-FR" sz="24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« Si mon </a:t>
            </a:r>
            <a:r>
              <a:rPr lang="fr-FR" sz="2400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optional</a:t>
            </a: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est non vide alors applique ce </a:t>
            </a:r>
            <a:r>
              <a:rPr lang="fr-FR" sz="2400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lambdas</a:t>
            </a: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 »</a:t>
            </a:r>
            <a:endParaRPr lang="fr-FR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14896" y="1419622"/>
            <a:ext cx="8460000" cy="92333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Optional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&lt;Session&gt; session = 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repo.findSession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"pop"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  <a:b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/>
            </a:r>
            <a:b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session.</a:t>
            </a:r>
            <a:r>
              <a:rPr kumimoji="0" lang="fr-FR" altLang="fr-FR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ifPresent</a:t>
            </a:r>
            <a:r>
              <a:rPr kumimoji="0" lang="fr-FR" altLang="fr-FR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(s -&gt; </a:t>
            </a:r>
            <a:r>
              <a:rPr kumimoji="0" lang="fr-FR" altLang="fr-FR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repo</a:t>
            </a:r>
            <a:r>
              <a:rPr kumimoji="0" lang="fr-FR" altLang="fr-FR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.publish</a:t>
            </a:r>
            <a:r>
              <a:rPr kumimoji="0" lang="fr-FR" altLang="fr-FR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 </a:t>
            </a:r>
            <a:r>
              <a:rPr kumimoji="0" lang="fr-FR" altLang="fr-FR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s.getContentName</a:t>
            </a:r>
            <a:r>
              <a:rPr kumimoji="0" lang="fr-FR" altLang="fr-FR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()));</a:t>
            </a:r>
            <a:endParaRPr kumimoji="0" lang="fr-FR" altLang="fr-FR" sz="4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50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0" y="2643758"/>
            <a:ext cx="9144000" cy="216024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7200" dirty="0" smtClean="0">
                <a:solidFill>
                  <a:schemeClr val="bg2"/>
                </a:solidFill>
                <a:latin typeface="BNPP Sans Extra Bold" pitchFamily="50" charset="0"/>
              </a:rPr>
              <a:t>Java 5</a:t>
            </a:r>
          </a:p>
          <a:p>
            <a:pPr algn="ctr"/>
            <a:r>
              <a:rPr lang="fr-FR" sz="4000" dirty="0" smtClean="0">
                <a:latin typeface="BNPP Sans Extra Bold" pitchFamily="50" charset="0"/>
              </a:rPr>
              <a:t>Annotations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845131" y="915566"/>
            <a:ext cx="5453737" cy="1200329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36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itchFamily="49" charset="0"/>
                <a:cs typeface="Courier New" pitchFamily="49" charset="0"/>
              </a:rPr>
              <a:t>@Override</a:t>
            </a:r>
            <a:br>
              <a:rPr kumimoji="0" lang="fr-FR" altLang="fr-FR" sz="36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36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itchFamily="49" charset="0"/>
                <a:cs typeface="Courier New" pitchFamily="49" charset="0"/>
              </a:rPr>
              <a:t>@SuppressWarnings</a:t>
            </a:r>
            <a:r>
              <a:rPr kumimoji="0" lang="fr-FR" altLang="fr-FR" sz="36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()</a:t>
            </a:r>
            <a:endParaRPr kumimoji="0" lang="fr-FR" altLang="fr-FR" sz="6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46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Java.util.Optional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90</a:t>
            </a:fld>
            <a:endParaRPr lang="fr-FR" dirty="0"/>
          </a:p>
        </p:txBody>
      </p:sp>
      <p:sp>
        <p:nvSpPr>
          <p:cNvPr id="8" name="Espace réservé du contenu 1"/>
          <p:cNvSpPr txBox="1">
            <a:spLocks/>
          </p:cNvSpPr>
          <p:nvPr/>
        </p:nvSpPr>
        <p:spPr>
          <a:xfrm>
            <a:off x="323528" y="771550"/>
            <a:ext cx="8460000" cy="5040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D’autres exemples avec  </a:t>
            </a:r>
            <a:r>
              <a:rPr lang="fr-FR" altLang="fr-FR" sz="20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orElse</a:t>
            </a:r>
            <a:r>
              <a:rPr lang="fr-FR" altLang="fr-FR" sz="20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altLang="fr-FR" sz="20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orElseGet</a:t>
            </a:r>
            <a:r>
              <a:rPr lang="fr-FR" altLang="fr-FR" sz="20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altLang="fr-FR" sz="20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et</a:t>
            </a:r>
            <a:r>
              <a:rPr lang="fr-FR" altLang="fr-FR" sz="16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altLang="fr-FR" sz="20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orElseThrow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  <p:sp>
        <p:nvSpPr>
          <p:cNvPr id="10" name="Espace réservé du contenu 1"/>
          <p:cNvSpPr txBox="1">
            <a:spLocks/>
          </p:cNvSpPr>
          <p:nvPr/>
        </p:nvSpPr>
        <p:spPr>
          <a:xfrm>
            <a:off x="251520" y="3291831"/>
            <a:ext cx="8460000" cy="121820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La valeur ou cette valeur par défaut, ou ce </a:t>
            </a:r>
            <a:r>
              <a:rPr lang="fr-FR" sz="2000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lamndas</a:t>
            </a: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, ou cette exception</a:t>
            </a:r>
          </a:p>
          <a:p>
            <a:pPr marL="0" indent="0">
              <a:buFont typeface="Lucida Grande"/>
              <a:buNone/>
            </a:pPr>
            <a:endParaRPr lang="fr-FR" sz="2000" dirty="0" smtClean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Font typeface="Lucida Grande"/>
              <a:buNone/>
            </a:pPr>
            <a:r>
              <a:rPr lang="fr-FR" sz="2800" dirty="0" smtClean="0">
                <a:solidFill>
                  <a:schemeClr val="bg2"/>
                </a:solidFill>
                <a:latin typeface="BNPP Sans Extra Bold" pitchFamily="50" charset="0"/>
              </a:rPr>
              <a:t>D’ailleurs, une différence entre </a:t>
            </a:r>
            <a:r>
              <a:rPr lang="fr-FR" sz="2800" dirty="0" err="1" smtClean="0">
                <a:solidFill>
                  <a:schemeClr val="bg2"/>
                </a:solidFill>
                <a:latin typeface="BNPP Sans Extra Bold" pitchFamily="50" charset="0"/>
              </a:rPr>
              <a:t>orElse</a:t>
            </a:r>
            <a:r>
              <a:rPr lang="fr-FR" sz="2800" dirty="0" smtClean="0">
                <a:solidFill>
                  <a:schemeClr val="bg2"/>
                </a:solidFill>
                <a:latin typeface="BNPP Sans Extra Bold" pitchFamily="50" charset="0"/>
              </a:rPr>
              <a:t> et </a:t>
            </a:r>
            <a:r>
              <a:rPr lang="fr-FR" sz="2800" dirty="0" err="1" smtClean="0">
                <a:solidFill>
                  <a:schemeClr val="bg2"/>
                </a:solidFill>
                <a:latin typeface="BNPP Sans Extra Bold" pitchFamily="50" charset="0"/>
              </a:rPr>
              <a:t>orElseGet</a:t>
            </a:r>
            <a:r>
              <a:rPr lang="fr-FR" sz="2800" dirty="0" smtClean="0">
                <a:solidFill>
                  <a:schemeClr val="bg2"/>
                </a:solidFill>
                <a:latin typeface="BNPP Sans Extra Bold" pitchFamily="50" charset="0"/>
              </a:rPr>
              <a:t> ?</a:t>
            </a:r>
            <a:endParaRPr lang="fr-FR" sz="2800" dirty="0">
              <a:solidFill>
                <a:schemeClr val="bg2"/>
              </a:solidFill>
              <a:latin typeface="BNPP Sans Extra Bold" pitchFamily="50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23528" y="1294160"/>
            <a:ext cx="8712968" cy="181588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fr-FR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// la session ou bien la valeur par défaut : une nouvelle </a:t>
            </a:r>
            <a:r>
              <a:rPr lang="fr-FR" altLang="fr-FR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session</a:t>
            </a:r>
            <a:endParaRPr kumimoji="0" lang="fr-FR" altLang="fr-FR" sz="1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Session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mySession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=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session.orElse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new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Session(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"UNKNOWN"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));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endParaRPr kumimoji="0" lang="fr-FR" altLang="fr-FR" sz="1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altLang="fr-FR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// la session ou bien la fonction fourni en </a:t>
            </a:r>
            <a:r>
              <a:rPr lang="fr-FR" altLang="fr-FR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lambda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/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Session mySession2 =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session.orElseGet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(() -&gt;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repo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.getDefaultSession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"UNKNOWN"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));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endParaRPr kumimoji="0" lang="fr-FR" altLang="fr-FR" sz="1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altLang="fr-FR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// la session, ou bien une exception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/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Session mySession3 =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session.orElseThrow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IllegalArgumentException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::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new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  <a:endParaRPr kumimoji="0" lang="fr-FR" altLang="fr-FR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35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Java.util.Optional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91</a:t>
            </a:fld>
            <a:endParaRPr lang="fr-FR" dirty="0"/>
          </a:p>
        </p:txBody>
      </p:sp>
      <p:sp>
        <p:nvSpPr>
          <p:cNvPr id="8" name="Espace réservé du contenu 1"/>
          <p:cNvSpPr txBox="1">
            <a:spLocks/>
          </p:cNvSpPr>
          <p:nvPr/>
        </p:nvSpPr>
        <p:spPr>
          <a:xfrm>
            <a:off x="323528" y="771550"/>
            <a:ext cx="8460000" cy="5040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Rappelez vous du </a:t>
            </a:r>
            <a:r>
              <a:rPr lang="fr-FR" sz="2000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Lazy</a:t>
            </a: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</a:t>
            </a:r>
            <a:r>
              <a:rPr lang="fr-FR" sz="2000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compute</a:t>
            </a: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des </a:t>
            </a:r>
            <a:r>
              <a:rPr lang="fr-FR" sz="2000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lambdas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23528" y="1203598"/>
            <a:ext cx="8712968" cy="18466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// Ici le </a:t>
            </a:r>
            <a:r>
              <a:rPr kumimoji="0" lang="fr-FR" altLang="fr-FR" sz="2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orElse</a:t>
            </a:r>
            <a:r>
              <a:rPr kumimoji="0" lang="fr-FR" altLang="fr-FR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est tout le temps évalué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Session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mySession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=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session.orElse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new 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Session(</a:t>
            </a:r>
            <a:r>
              <a:rPr kumimoji="0" lang="fr-FR" altLang="fr-FR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"UNKNOWN"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));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/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endParaRPr kumimoji="0" lang="fr-FR" altLang="fr-FR" sz="1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fr-FR" altLang="fr-FR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//</a:t>
            </a:r>
            <a:r>
              <a:rPr kumimoji="0" lang="fr-FR" altLang="fr-FR" b="1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Ici le lambda n’est évalué QUE SI l’</a:t>
            </a:r>
            <a:r>
              <a:rPr kumimoji="0" lang="fr-FR" altLang="fr-FR" b="1" i="0" u="none" strike="noStrike" cap="none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optional</a:t>
            </a:r>
            <a:r>
              <a:rPr kumimoji="0" lang="fr-FR" altLang="fr-FR" b="1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est </a:t>
            </a:r>
            <a:r>
              <a:rPr kumimoji="0" lang="fr-FR" altLang="fr-FR" b="1" i="0" u="none" strike="noStrike" cap="none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empty</a:t>
            </a:r>
            <a:endParaRPr kumimoji="0" lang="fr-FR" altLang="fr-FR" b="1" i="0" u="none" strike="noStrike" cap="none" normalizeH="0" dirty="0" smtClean="0">
              <a:ln>
                <a:noFill/>
              </a:ln>
              <a:solidFill>
                <a:srgbClr val="000000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altLang="fr-FR" b="1" baseline="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//</a:t>
            </a:r>
            <a:r>
              <a:rPr lang="fr-FR" altLang="fr-FR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potentiel gain de </a:t>
            </a:r>
            <a:r>
              <a:rPr lang="fr-FR" altLang="fr-FR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performane</a:t>
            </a:r>
            <a:r>
              <a:rPr lang="fr-FR" altLang="fr-FR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!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/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Session mySession2 =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session.orElseGet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(() -&gt;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repo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.getDefaultSession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"UNKNOWN"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));</a:t>
            </a:r>
            <a:b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endParaRPr kumimoji="0" lang="fr-FR" altLang="fr-FR" sz="1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Picture 2" descr="RÃ©sultat de recherche d'images pour &quot;lazy&quot;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21"/>
          <a:stretch/>
        </p:blipFill>
        <p:spPr bwMode="auto">
          <a:xfrm>
            <a:off x="179512" y="3147814"/>
            <a:ext cx="2099093" cy="137866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82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Java.util.Optional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92</a:t>
            </a:fld>
            <a:endParaRPr lang="fr-FR" dirty="0"/>
          </a:p>
        </p:txBody>
      </p:sp>
      <p:sp>
        <p:nvSpPr>
          <p:cNvPr id="8" name="Espace réservé du contenu 1"/>
          <p:cNvSpPr txBox="1">
            <a:spLocks/>
          </p:cNvSpPr>
          <p:nvPr/>
        </p:nvSpPr>
        <p:spPr>
          <a:xfrm>
            <a:off x="5076056" y="2653432"/>
            <a:ext cx="3707472" cy="158417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Avec les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optionals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on peut aussi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Filtrer le résultat et agir en fonction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Utiliser les fonctions de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map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ou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flatMap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pour </a:t>
            </a:r>
            <a:endParaRPr lang="fr-FR" sz="14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51520" y="790510"/>
            <a:ext cx="6552728" cy="3447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  <a:cs typeface="Arial" pitchFamily="34" charset="0"/>
              </a:rPr>
              <a:t>Person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  <a:cs typeface="Arial" pitchFamily="34" charset="0"/>
              </a:rPr>
              <a:t>person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  <a:cs typeface="Arial" pitchFamily="34" charset="0"/>
              </a:rPr>
              <a:t> = 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63B175"/>
                </a:solidFill>
                <a:effectLst/>
                <a:latin typeface="source code pro"/>
                <a:cs typeface="Arial" pitchFamily="34" charset="0"/>
              </a:rPr>
              <a:t>new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source code pro"/>
                <a:cs typeface="Arial" pitchFamily="34" charset="0"/>
              </a:rPr>
              <a:t>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  <a:cs typeface="Arial" pitchFamily="34" charset="0"/>
              </a:rPr>
              <a:t>Person(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63B175"/>
                </a:solidFill>
                <a:effectLst/>
                <a:latin typeface="source code pro"/>
                <a:cs typeface="Arial" pitchFamily="34" charset="0"/>
              </a:rPr>
              <a:t>"</a:t>
            </a:r>
            <a:r>
              <a:rPr kumimoji="0" lang="fr-FR" altLang="fr-FR" sz="1400" b="1" i="0" u="none" strike="noStrike" cap="none" normalizeH="0" baseline="0" dirty="0" err="1" smtClean="0">
                <a:ln>
                  <a:noFill/>
                </a:ln>
                <a:solidFill>
                  <a:srgbClr val="63B175"/>
                </a:solidFill>
                <a:effectLst/>
                <a:latin typeface="source code pro"/>
                <a:cs typeface="Arial" pitchFamily="34" charset="0"/>
              </a:rPr>
              <a:t>john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63B175"/>
                </a:solidFill>
                <a:effectLst/>
                <a:latin typeface="source code pro"/>
                <a:cs typeface="Arial" pitchFamily="34" charset="0"/>
              </a:rPr>
              <a:t>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  <a:cs typeface="Arial" pitchFamily="34" charset="0"/>
              </a:rPr>
              <a:t>, 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source code pro"/>
                <a:cs typeface="Arial" pitchFamily="34" charset="0"/>
              </a:rPr>
              <a:t>26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  <a:cs typeface="Arial" pitchFamily="34" charset="0"/>
              </a:rPr>
              <a:t>);</a:t>
            </a:r>
            <a:endParaRPr kumimoji="0" lang="fr-FR" alt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source code pro"/>
                <a:cs typeface="Arial" pitchFamily="34" charset="0"/>
              </a:rPr>
              <a:t>    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  <a:cs typeface="Arial" pitchFamily="34" charset="0"/>
              </a:rPr>
              <a:t>Optional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  <a:cs typeface="Arial" pitchFamily="34" charset="0"/>
              </a:rPr>
              <a:t>&lt;Person&gt;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  <a:cs typeface="Arial" pitchFamily="34" charset="0"/>
              </a:rPr>
              <a:t>personOptional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  <a:cs typeface="Arial" pitchFamily="34" charset="0"/>
              </a:rPr>
              <a:t> =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  <a:cs typeface="Arial" pitchFamily="34" charset="0"/>
              </a:rPr>
              <a:t>Optional.of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  <a:cs typeface="Arial" pitchFamily="34" charset="0"/>
              </a:rPr>
              <a:t>(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  <a:cs typeface="Arial" pitchFamily="34" charset="0"/>
              </a:rPr>
              <a:t>person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  <a:cs typeface="Arial" pitchFamily="34" charset="0"/>
              </a:rPr>
              <a:t>);</a:t>
            </a:r>
            <a:endParaRPr kumimoji="0" lang="fr-FR" alt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source code pro"/>
                <a:cs typeface="Arial" pitchFamily="34" charset="0"/>
              </a:rPr>
              <a:t> </a:t>
            </a:r>
            <a:endParaRPr kumimoji="0" lang="fr-FR" alt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source code pro"/>
                <a:cs typeface="Arial" pitchFamily="34" charset="0"/>
              </a:rPr>
              <a:t>    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  <a:cs typeface="Arial" pitchFamily="34" charset="0"/>
              </a:rPr>
              <a:t>Optional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  <a:cs typeface="Arial" pitchFamily="34" charset="0"/>
              </a:rPr>
              <a:t>&lt;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  <a:cs typeface="Arial" pitchFamily="34" charset="0"/>
              </a:rPr>
              <a:t>Optional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  <a:cs typeface="Arial" pitchFamily="34" charset="0"/>
              </a:rPr>
              <a:t>&lt;String&gt;&gt;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  <a:cs typeface="Arial" pitchFamily="34" charset="0"/>
              </a:rPr>
              <a:t>nameOptionalWrapper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  <a:cs typeface="Arial" pitchFamily="34" charset="0"/>
              </a:rPr>
              <a:t>  </a:t>
            </a:r>
            <a:endParaRPr kumimoji="0" lang="fr-FR" alt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source code pro"/>
                <a:cs typeface="Arial" pitchFamily="34" charset="0"/>
              </a:rPr>
              <a:t>      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  <a:cs typeface="Arial" pitchFamily="34" charset="0"/>
              </a:rPr>
              <a:t>=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  <a:cs typeface="Arial" pitchFamily="34" charset="0"/>
              </a:rPr>
              <a:t>personOptional.map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  <a:cs typeface="Arial" pitchFamily="34" charset="0"/>
              </a:rPr>
              <a:t>(Person::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  <a:cs typeface="Arial" pitchFamily="34" charset="0"/>
              </a:rPr>
              <a:t>getName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  <a:cs typeface="Arial" pitchFamily="34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source code pro"/>
                <a:cs typeface="Arial" pitchFamily="34" charset="0"/>
              </a:rPr>
              <a:t>    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  <a:cs typeface="Arial" pitchFamily="34" charset="0"/>
              </a:rPr>
              <a:t>Optional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  <a:cs typeface="Arial" pitchFamily="34" charset="0"/>
              </a:rPr>
              <a:t>&lt;String&gt;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  <a:cs typeface="Arial" pitchFamily="34" charset="0"/>
              </a:rPr>
              <a:t>nameOptional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  <a:cs typeface="Arial" pitchFamily="34" charset="0"/>
              </a:rPr>
              <a:t>  </a:t>
            </a:r>
            <a:endParaRPr kumimoji="0" lang="fr-FR" alt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source code pro"/>
                <a:cs typeface="Arial" pitchFamily="34" charset="0"/>
              </a:rPr>
              <a:t>      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  <a:cs typeface="Arial" pitchFamily="34" charset="0"/>
              </a:rPr>
              <a:t>= 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  <a:cs typeface="Arial" pitchFamily="34" charset="0"/>
              </a:rPr>
              <a:t>ameOptionalWrapper.orElseThrow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  <a:cs typeface="Arial" pitchFamily="34" charset="0"/>
              </a:rPr>
              <a:t>(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  <a:cs typeface="Arial" pitchFamily="34" charset="0"/>
              </a:rPr>
              <a:t>IllegalArgumentException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  <a:cs typeface="Arial" pitchFamily="34" charset="0"/>
              </a:rPr>
              <a:t>::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63B175"/>
                </a:solidFill>
                <a:effectLst/>
                <a:latin typeface="source code pro"/>
                <a:cs typeface="Arial" pitchFamily="34" charset="0"/>
              </a:rPr>
              <a:t>new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  <a:cs typeface="Arial" pitchFamily="34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source code pro"/>
                <a:cs typeface="Arial" pitchFamily="34" charset="0"/>
              </a:rPr>
              <a:t>    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  <a:cs typeface="Arial" pitchFamily="34" charset="0"/>
              </a:rPr>
              <a:t>String name1 =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  <a:cs typeface="Arial" pitchFamily="34" charset="0"/>
              </a:rPr>
              <a:t>nameOptional.orElse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  <a:cs typeface="Arial" pitchFamily="34" charset="0"/>
              </a:rPr>
              <a:t>(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63B175"/>
                </a:solidFill>
                <a:effectLst/>
                <a:latin typeface="source code pro"/>
                <a:cs typeface="Arial" pitchFamily="34" charset="0"/>
              </a:rPr>
              <a:t>""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  <a:cs typeface="Arial" pitchFamily="34" charset="0"/>
              </a:rPr>
              <a:t>);</a:t>
            </a:r>
            <a:endParaRPr kumimoji="0" lang="fr-FR" alt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source code pro"/>
                <a:cs typeface="Arial" pitchFamily="34" charset="0"/>
              </a:rPr>
              <a:t>    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  <a:cs typeface="Arial" pitchFamily="34" charset="0"/>
              </a:rPr>
              <a:t>assertEquals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  <a:cs typeface="Arial" pitchFamily="34" charset="0"/>
              </a:rPr>
              <a:t>(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63B175"/>
                </a:solidFill>
                <a:effectLst/>
                <a:latin typeface="source code pro"/>
                <a:cs typeface="Arial" pitchFamily="34" charset="0"/>
              </a:rPr>
              <a:t>"</a:t>
            </a:r>
            <a:r>
              <a:rPr kumimoji="0" lang="fr-FR" altLang="fr-FR" sz="1400" b="1" i="0" u="none" strike="noStrike" cap="none" normalizeH="0" baseline="0" dirty="0" err="1" smtClean="0">
                <a:ln>
                  <a:noFill/>
                </a:ln>
                <a:solidFill>
                  <a:srgbClr val="63B175"/>
                </a:solidFill>
                <a:effectLst/>
                <a:latin typeface="source code pro"/>
                <a:cs typeface="Arial" pitchFamily="34" charset="0"/>
              </a:rPr>
              <a:t>john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63B175"/>
                </a:solidFill>
                <a:effectLst/>
                <a:latin typeface="source code pro"/>
                <a:cs typeface="Arial" pitchFamily="34" charset="0"/>
              </a:rPr>
              <a:t>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  <a:cs typeface="Arial" pitchFamily="34" charset="0"/>
              </a:rPr>
              <a:t>, name1);</a:t>
            </a:r>
            <a:endParaRPr kumimoji="0" lang="fr-FR" alt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source code pro"/>
                <a:cs typeface="Arial" pitchFamily="34" charset="0"/>
              </a:rPr>
              <a:t> </a:t>
            </a:r>
            <a:endParaRPr kumimoji="0" lang="fr-FR" alt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source code pro"/>
                <a:cs typeface="Arial" pitchFamily="34" charset="0"/>
              </a:rPr>
              <a:t>    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  <a:cs typeface="Arial" pitchFamily="34" charset="0"/>
              </a:rPr>
              <a:t>String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  <a:cs typeface="Arial" pitchFamily="34" charset="0"/>
              </a:rPr>
              <a:t>name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  <a:cs typeface="Arial" pitchFamily="34" charset="0"/>
              </a:rPr>
              <a:t> =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  <a:cs typeface="Arial" pitchFamily="34" charset="0"/>
              </a:rPr>
              <a:t>personOptional</a:t>
            </a:r>
            <a:endParaRPr kumimoji="0" lang="fr-FR" alt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source code pro"/>
                <a:cs typeface="Arial" pitchFamily="34" charset="0"/>
              </a:rPr>
              <a:t>      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  <a:cs typeface="Arial" pitchFamily="34" charset="0"/>
              </a:rPr>
              <a:t>.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  <a:cs typeface="Arial" pitchFamily="34" charset="0"/>
              </a:rPr>
              <a:t>flatMap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  <a:cs typeface="Arial" pitchFamily="34" charset="0"/>
              </a:rPr>
              <a:t>(Person::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  <a:cs typeface="Arial" pitchFamily="34" charset="0"/>
              </a:rPr>
              <a:t>getName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  <a:cs typeface="Arial" pitchFamily="34" charset="0"/>
              </a:rPr>
              <a:t>)</a:t>
            </a:r>
            <a:endParaRPr kumimoji="0" lang="fr-FR" alt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source code pro"/>
                <a:cs typeface="Arial" pitchFamily="34" charset="0"/>
              </a:rPr>
              <a:t>      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  <a:cs typeface="Arial" pitchFamily="34" charset="0"/>
              </a:rPr>
              <a:t>.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  <a:cs typeface="Arial" pitchFamily="34" charset="0"/>
              </a:rPr>
              <a:t>orElse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  <a:cs typeface="Arial" pitchFamily="34" charset="0"/>
              </a:rPr>
              <a:t>(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63B175"/>
                </a:solidFill>
                <a:effectLst/>
                <a:latin typeface="source code pro"/>
                <a:cs typeface="Arial" pitchFamily="34" charset="0"/>
              </a:rPr>
              <a:t>""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  <a:cs typeface="Arial" pitchFamily="34" charset="0"/>
              </a:rPr>
              <a:t>);</a:t>
            </a:r>
            <a:endParaRPr kumimoji="0" lang="fr-FR" alt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source code pro"/>
                <a:cs typeface="Arial" pitchFamily="34" charset="0"/>
              </a:rPr>
              <a:t>    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  <a:cs typeface="Arial" pitchFamily="34" charset="0"/>
              </a:rPr>
              <a:t>assertEquals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  <a:cs typeface="Arial" pitchFamily="34" charset="0"/>
              </a:rPr>
              <a:t>(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63B175"/>
                </a:solidFill>
                <a:effectLst/>
                <a:latin typeface="source code pro"/>
                <a:cs typeface="Arial" pitchFamily="34" charset="0"/>
              </a:rPr>
              <a:t>"</a:t>
            </a:r>
            <a:r>
              <a:rPr kumimoji="0" lang="fr-FR" altLang="fr-FR" sz="1400" b="1" i="0" u="none" strike="noStrike" cap="none" normalizeH="0" baseline="0" dirty="0" err="1" smtClean="0">
                <a:ln>
                  <a:noFill/>
                </a:ln>
                <a:solidFill>
                  <a:srgbClr val="63B175"/>
                </a:solidFill>
                <a:effectLst/>
                <a:latin typeface="source code pro"/>
                <a:cs typeface="Arial" pitchFamily="34" charset="0"/>
              </a:rPr>
              <a:t>john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63B175"/>
                </a:solidFill>
                <a:effectLst/>
                <a:latin typeface="source code pro"/>
                <a:cs typeface="Arial" pitchFamily="34" charset="0"/>
              </a:rPr>
              <a:t>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  <a:cs typeface="Arial" pitchFamily="34" charset="0"/>
              </a:rPr>
              <a:t>,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  <a:cs typeface="Arial" pitchFamily="34" charset="0"/>
              </a:rPr>
              <a:t>name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  <a:cs typeface="Arial" pitchFamily="34" charset="0"/>
              </a:rPr>
              <a:t>);</a:t>
            </a:r>
            <a:endParaRPr kumimoji="0" lang="fr-FR" alt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16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Java.util.Optional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93</a:t>
            </a:fld>
            <a:endParaRPr lang="fr-FR" dirty="0"/>
          </a:p>
        </p:txBody>
      </p:sp>
      <p:sp>
        <p:nvSpPr>
          <p:cNvPr id="8" name="Espace réservé du contenu 1"/>
          <p:cNvSpPr txBox="1">
            <a:spLocks/>
          </p:cNvSpPr>
          <p:nvPr/>
        </p:nvSpPr>
        <p:spPr>
          <a:xfrm>
            <a:off x="323528" y="771550"/>
            <a:ext cx="8460000" cy="36724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28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Où et quand utiliser les </a:t>
            </a:r>
            <a:r>
              <a:rPr lang="fr-FR" sz="2800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optionals</a:t>
            </a:r>
            <a:r>
              <a:rPr lang="fr-FR" sz="28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?</a:t>
            </a:r>
          </a:p>
          <a:p>
            <a:pPr marL="0" indent="0">
              <a:buFont typeface="Lucida Grande"/>
              <a:buNone/>
            </a:pPr>
            <a:endParaRPr lang="fr-FR" sz="2400" dirty="0" smtClean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 algn="ctr">
              <a:buFont typeface="Lucida Grande"/>
              <a:buNone/>
            </a:pPr>
            <a:endParaRPr lang="fr-FR" sz="14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 algn="ctr">
              <a:buFont typeface="Lucida Grande"/>
              <a:buNone/>
            </a:pPr>
            <a:endParaRPr lang="fr-FR" sz="1400" dirty="0" smtClean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 algn="ctr">
              <a:buNone/>
            </a:pPr>
            <a:endParaRPr lang="fr-FR" sz="14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  <p:sp>
        <p:nvSpPr>
          <p:cNvPr id="6" name="Espace réservé du contenu 1"/>
          <p:cNvSpPr>
            <a:spLocks noGrp="1"/>
          </p:cNvSpPr>
          <p:nvPr>
            <p:ph idx="1"/>
          </p:nvPr>
        </p:nvSpPr>
        <p:spPr>
          <a:xfrm>
            <a:off x="900028" y="1275606"/>
            <a:ext cx="7848872" cy="494630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Comme un champ d’un </a:t>
            </a:r>
            <a:r>
              <a:rPr lang="fr-FR" sz="2400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bean</a:t>
            </a: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ou paramètre de méthode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447653" y="1342901"/>
            <a:ext cx="360040" cy="360040"/>
          </a:xfrm>
          <a:prstGeom prst="round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9" name="Espace réservé du contenu 1"/>
          <p:cNvSpPr txBox="1">
            <a:spLocks/>
          </p:cNvSpPr>
          <p:nvPr/>
        </p:nvSpPr>
        <p:spPr>
          <a:xfrm>
            <a:off x="900028" y="2069939"/>
            <a:ext cx="7848872" cy="494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Comme type de retour de méthode</a:t>
            </a:r>
            <a:endParaRPr lang="fr-FR" sz="24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  <p:sp>
        <p:nvSpPr>
          <p:cNvPr id="10" name="Espace réservé du contenu 1"/>
          <p:cNvSpPr txBox="1">
            <a:spLocks/>
          </p:cNvSpPr>
          <p:nvPr/>
        </p:nvSpPr>
        <p:spPr>
          <a:xfrm>
            <a:off x="900028" y="2792723"/>
            <a:ext cx="7848872" cy="494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Dans une optique de sérialisation</a:t>
            </a:r>
            <a:endParaRPr lang="fr-FR" sz="24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  <p:sp>
        <p:nvSpPr>
          <p:cNvPr id="11" name="Espace réservé du contenu 1"/>
          <p:cNvSpPr txBox="1">
            <a:spLocks/>
          </p:cNvSpPr>
          <p:nvPr/>
        </p:nvSpPr>
        <p:spPr>
          <a:xfrm>
            <a:off x="900028" y="3654115"/>
            <a:ext cx="7848872" cy="49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Pour éviter les </a:t>
            </a:r>
            <a:r>
              <a:rPr lang="fr-FR" sz="2400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NullPointerException</a:t>
            </a:r>
            <a:endParaRPr lang="fr-FR" sz="24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447653" y="2137234"/>
            <a:ext cx="360040" cy="360040"/>
          </a:xfrm>
          <a:prstGeom prst="round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447653" y="2860018"/>
            <a:ext cx="360040" cy="360040"/>
          </a:xfrm>
          <a:prstGeom prst="round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14" name="Rectangle à coins arrondis 13"/>
          <p:cNvSpPr/>
          <p:nvPr/>
        </p:nvSpPr>
        <p:spPr>
          <a:xfrm>
            <a:off x="447653" y="3721410"/>
            <a:ext cx="360040" cy="360040"/>
          </a:xfrm>
          <a:prstGeom prst="round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pic>
        <p:nvPicPr>
          <p:cNvPr id="16" name="Picture 4" descr="RÃ©sultat de recherche d'images pour &quot;cross icon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45" y="2797659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RÃ©sultat de recherche d'images pour &quot;green tick&quot;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65" y="1995686"/>
            <a:ext cx="465584" cy="46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Ã©sultat de recherche d'images pour &quot;green tick&quot;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65" y="3579862"/>
            <a:ext cx="465584" cy="46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Ã©sultat de recherche d'images pour &quot;cross icon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45" y="1285354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Espace réservé du contenu 1"/>
          <p:cNvSpPr txBox="1">
            <a:spLocks/>
          </p:cNvSpPr>
          <p:nvPr/>
        </p:nvSpPr>
        <p:spPr>
          <a:xfrm>
            <a:off x="1043608" y="1635646"/>
            <a:ext cx="7848872" cy="408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Tx/>
              <a:buSzTx/>
              <a:buNone/>
              <a:defRPr/>
            </a:pPr>
            <a:r>
              <a:rPr lang="fr-FR" sz="1400" dirty="0">
                <a:solidFill>
                  <a:srgbClr val="C00000"/>
                </a:solidFill>
                <a:latin typeface="BNPP Sans" pitchFamily="50" charset="0"/>
              </a:rPr>
              <a:t>La </a:t>
            </a:r>
            <a:r>
              <a:rPr lang="fr-FR" sz="1400" dirty="0" err="1">
                <a:solidFill>
                  <a:srgbClr val="C00000"/>
                </a:solidFill>
                <a:latin typeface="BNPP Sans" pitchFamily="50" charset="0"/>
              </a:rPr>
              <a:t>javadoc</a:t>
            </a:r>
            <a:r>
              <a:rPr lang="fr-FR" sz="1400" dirty="0">
                <a:solidFill>
                  <a:srgbClr val="C00000"/>
                </a:solidFill>
                <a:latin typeface="BNPP Sans" pitchFamily="50" charset="0"/>
              </a:rPr>
              <a:t> stipule qu’un </a:t>
            </a:r>
            <a:r>
              <a:rPr lang="fr-FR" sz="1400" dirty="0" err="1">
                <a:solidFill>
                  <a:srgbClr val="C00000"/>
                </a:solidFill>
                <a:latin typeface="BNPP Sans" pitchFamily="50" charset="0"/>
              </a:rPr>
              <a:t>Optional</a:t>
            </a:r>
            <a:r>
              <a:rPr lang="fr-FR" sz="1400" dirty="0">
                <a:solidFill>
                  <a:srgbClr val="C00000"/>
                </a:solidFill>
                <a:latin typeface="BNPP Sans" pitchFamily="50" charset="0"/>
              </a:rPr>
              <a:t> ne doit pas être utiliser comme champ</a:t>
            </a:r>
          </a:p>
        </p:txBody>
      </p:sp>
      <p:sp>
        <p:nvSpPr>
          <p:cNvPr id="21" name="Espace réservé du contenu 1"/>
          <p:cNvSpPr txBox="1">
            <a:spLocks/>
          </p:cNvSpPr>
          <p:nvPr/>
        </p:nvSpPr>
        <p:spPr>
          <a:xfrm>
            <a:off x="1043608" y="3209144"/>
            <a:ext cx="7848872" cy="408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Tx/>
              <a:buSzTx/>
              <a:buNone/>
              <a:defRPr/>
            </a:pPr>
            <a:r>
              <a:rPr lang="fr-FR" sz="1400" dirty="0" err="1" smtClean="0">
                <a:solidFill>
                  <a:srgbClr val="C00000"/>
                </a:solidFill>
                <a:latin typeface="BNPP Sans" pitchFamily="50" charset="0"/>
              </a:rPr>
              <a:t>Optional</a:t>
            </a:r>
            <a:r>
              <a:rPr lang="fr-FR" sz="1400" dirty="0" smtClean="0">
                <a:solidFill>
                  <a:srgbClr val="C00000"/>
                </a:solidFill>
                <a:latin typeface="BNPP Sans" pitchFamily="50" charset="0"/>
              </a:rPr>
              <a:t> n’est pas </a:t>
            </a:r>
            <a:r>
              <a:rPr lang="fr-FR" sz="1400" dirty="0" err="1" smtClean="0">
                <a:solidFill>
                  <a:srgbClr val="C00000"/>
                </a:solidFill>
                <a:latin typeface="BNPP Sans" pitchFamily="50" charset="0"/>
              </a:rPr>
              <a:t>Sérializable</a:t>
            </a:r>
            <a:endParaRPr lang="fr-FR" sz="1400" dirty="0">
              <a:solidFill>
                <a:srgbClr val="C00000"/>
              </a:solidFill>
              <a:latin typeface="BNPP Sans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51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1"/>
          <p:cNvSpPr txBox="1">
            <a:spLocks/>
          </p:cNvSpPr>
          <p:nvPr/>
        </p:nvSpPr>
        <p:spPr>
          <a:xfrm>
            <a:off x="179512" y="123478"/>
            <a:ext cx="5904656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3300" dirty="0" smtClean="0">
                <a:solidFill>
                  <a:schemeClr val="tx1"/>
                </a:solidFill>
                <a:latin typeface="BNPP Sans Extra Bold" pitchFamily="50" charset="0"/>
              </a:rPr>
              <a:t>Les </a:t>
            </a:r>
            <a:r>
              <a:rPr lang="fr-FR" sz="3300" dirty="0" err="1" smtClean="0">
                <a:solidFill>
                  <a:schemeClr val="tx1"/>
                </a:solidFill>
                <a:latin typeface="BNPP Sans Extra Bold" pitchFamily="50" charset="0"/>
              </a:rPr>
              <a:t>Optionals</a:t>
            </a:r>
            <a:r>
              <a:rPr lang="fr-FR" sz="3300" dirty="0" smtClean="0">
                <a:solidFill>
                  <a:schemeClr val="tx1"/>
                </a:solidFill>
                <a:latin typeface="BNPP Sans Extra Bold" pitchFamily="50" charset="0"/>
              </a:rPr>
              <a:t>…</a:t>
            </a:r>
            <a:endParaRPr lang="fr-FR" sz="1400" dirty="0">
              <a:solidFill>
                <a:schemeClr val="tx1"/>
              </a:solidFill>
              <a:latin typeface="BNPP Sans Extra Bold" pitchFamily="50" charset="0"/>
            </a:endParaRPr>
          </a:p>
        </p:txBody>
      </p:sp>
      <p:sp>
        <p:nvSpPr>
          <p:cNvPr id="9" name="Espace réservé du contenu 1"/>
          <p:cNvSpPr txBox="1">
            <a:spLocks/>
          </p:cNvSpPr>
          <p:nvPr/>
        </p:nvSpPr>
        <p:spPr>
          <a:xfrm>
            <a:off x="179512" y="1059582"/>
            <a:ext cx="8598728" cy="4453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3600" dirty="0" smtClean="0">
                <a:solidFill>
                  <a:schemeClr val="bg2"/>
                </a:solidFill>
                <a:latin typeface="BNPP Sans Extra Bold" pitchFamily="50" charset="0"/>
              </a:rPr>
              <a:t>Expriment clairement les types de retour</a:t>
            </a:r>
            <a:endParaRPr lang="fr-FR" sz="1600" dirty="0">
              <a:solidFill>
                <a:schemeClr val="bg2"/>
              </a:solidFill>
              <a:latin typeface="BNPP Sans Extra Bold" pitchFamily="50" charset="0"/>
            </a:endParaRPr>
          </a:p>
        </p:txBody>
      </p:sp>
      <p:sp>
        <p:nvSpPr>
          <p:cNvPr id="10" name="Espace réservé du contenu 1"/>
          <p:cNvSpPr txBox="1">
            <a:spLocks/>
          </p:cNvSpPr>
          <p:nvPr/>
        </p:nvSpPr>
        <p:spPr>
          <a:xfrm>
            <a:off x="791580" y="2784410"/>
            <a:ext cx="7560840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3300" dirty="0" smtClean="0">
                <a:solidFill>
                  <a:schemeClr val="tx1"/>
                </a:solidFill>
                <a:latin typeface="BNPP Sans Extra Bold" pitchFamily="50" charset="0"/>
              </a:rPr>
              <a:t>Améliore </a:t>
            </a:r>
            <a:r>
              <a:rPr lang="fr-FR" sz="3300" dirty="0" smtClean="0">
                <a:solidFill>
                  <a:schemeClr val="bg2"/>
                </a:solidFill>
                <a:latin typeface="BNPP Sans Extra Bold" pitchFamily="50" charset="0"/>
              </a:rPr>
              <a:t>l’expressivité du code</a:t>
            </a:r>
            <a:endParaRPr lang="fr-FR" sz="1400" dirty="0">
              <a:solidFill>
                <a:schemeClr val="bg2"/>
              </a:solidFill>
              <a:latin typeface="BNPP Sans Extra Bold" pitchFamily="50" charset="0"/>
            </a:endParaRPr>
          </a:p>
        </p:txBody>
      </p:sp>
      <p:sp>
        <p:nvSpPr>
          <p:cNvPr id="12" name="Espace réservé du contenu 1"/>
          <p:cNvSpPr txBox="1">
            <a:spLocks/>
          </p:cNvSpPr>
          <p:nvPr/>
        </p:nvSpPr>
        <p:spPr>
          <a:xfrm>
            <a:off x="899592" y="3576498"/>
            <a:ext cx="6192688" cy="43204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300" dirty="0" smtClean="0">
                <a:solidFill>
                  <a:schemeClr val="tx1"/>
                </a:solidFill>
                <a:latin typeface="BNPP Sans Extra Bold" pitchFamily="50" charset="0"/>
              </a:rPr>
              <a:t>Plus de </a:t>
            </a:r>
            <a:r>
              <a:rPr lang="fr-FR" sz="3300" dirty="0" err="1" smtClean="0">
                <a:solidFill>
                  <a:schemeClr val="tx1"/>
                </a:solidFill>
                <a:latin typeface="BNPP Sans Extra Bold" pitchFamily="50" charset="0"/>
              </a:rPr>
              <a:t>NullPointerException@Runtime</a:t>
            </a:r>
            <a:endParaRPr lang="fr-FR" sz="1400" dirty="0">
              <a:solidFill>
                <a:schemeClr val="bg2"/>
              </a:solidFill>
              <a:latin typeface="BNPP Sans Extra Bold" pitchFamily="50" charset="0"/>
            </a:endParaRPr>
          </a:p>
        </p:txBody>
      </p:sp>
      <p:sp>
        <p:nvSpPr>
          <p:cNvPr id="13" name="Espace réservé du contenu 1"/>
          <p:cNvSpPr txBox="1">
            <a:spLocks/>
          </p:cNvSpPr>
          <p:nvPr/>
        </p:nvSpPr>
        <p:spPr>
          <a:xfrm>
            <a:off x="1547664" y="4341112"/>
            <a:ext cx="7257196" cy="43204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3300" dirty="0" smtClean="0">
                <a:solidFill>
                  <a:schemeClr val="tx1"/>
                </a:solidFill>
                <a:latin typeface="BNPP Sans Extra Bold" pitchFamily="50" charset="0"/>
              </a:rPr>
              <a:t>Plus de code plomberie pour vérifier les </a:t>
            </a:r>
            <a:r>
              <a:rPr lang="fr-FR" sz="3300" dirty="0" err="1" smtClean="0">
                <a:solidFill>
                  <a:schemeClr val="tx1"/>
                </a:solidFill>
                <a:latin typeface="BNPP Sans Extra Bold" pitchFamily="50" charset="0"/>
              </a:rPr>
              <a:t>null</a:t>
            </a:r>
            <a:endParaRPr lang="fr-FR" sz="1400" dirty="0">
              <a:solidFill>
                <a:schemeClr val="tx1"/>
              </a:solidFill>
              <a:latin typeface="BNPP Sans Extra Bold" pitchFamily="50" charset="0"/>
            </a:endParaRPr>
          </a:p>
        </p:txBody>
      </p:sp>
      <p:sp>
        <p:nvSpPr>
          <p:cNvPr id="11" name="Espace réservé du contenu 1"/>
          <p:cNvSpPr txBox="1">
            <a:spLocks/>
          </p:cNvSpPr>
          <p:nvPr/>
        </p:nvSpPr>
        <p:spPr>
          <a:xfrm>
            <a:off x="179512" y="1923678"/>
            <a:ext cx="8697356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3" r:link="rId4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2800" dirty="0" smtClean="0">
                <a:solidFill>
                  <a:schemeClr val="tx1"/>
                </a:solidFill>
                <a:latin typeface="BNPP Sans Extra Bold" pitchFamily="50" charset="0"/>
              </a:rPr>
              <a:t>Force le développeur à se poser les bonnes questions</a:t>
            </a:r>
            <a:endParaRPr lang="fr-FR" sz="1200" dirty="0">
              <a:solidFill>
                <a:schemeClr val="tx1"/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79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RÃ©sultat de recherche d'images pour &quot;code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00186"/>
            <a:ext cx="3330840" cy="214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contenu 1"/>
          <p:cNvSpPr>
            <a:spLocks noGrp="1"/>
          </p:cNvSpPr>
          <p:nvPr>
            <p:ph idx="1"/>
          </p:nvPr>
        </p:nvSpPr>
        <p:spPr>
          <a:xfrm>
            <a:off x="4211960" y="267494"/>
            <a:ext cx="4590618" cy="460851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FR" sz="2400" dirty="0" err="1" smtClean="0">
                <a:solidFill>
                  <a:srgbClr val="000000"/>
                </a:solidFill>
                <a:latin typeface="BNPP Sans Extra Bold" pitchFamily="50" charset="0"/>
              </a:rPr>
              <a:t>ifPresent</a:t>
            </a:r>
            <a:r>
              <a:rPr lang="fr-FR" sz="2400" dirty="0" smtClean="0">
                <a:solidFill>
                  <a:srgbClr val="000000"/>
                </a:solidFill>
                <a:latin typeface="BNPP Sans Extra Bold" pitchFamily="50" charset="0"/>
              </a:rPr>
              <a:t>, </a:t>
            </a:r>
            <a:r>
              <a:rPr lang="fr-FR" sz="2400" dirty="0" err="1" smtClean="0">
                <a:solidFill>
                  <a:srgbClr val="000000"/>
                </a:solidFill>
                <a:latin typeface="BNPP Sans Extra Bold" pitchFamily="50" charset="0"/>
              </a:rPr>
              <a:t>orElse</a:t>
            </a:r>
            <a:r>
              <a:rPr lang="fr-FR" sz="2400" dirty="0" smtClean="0">
                <a:solidFill>
                  <a:srgbClr val="000000"/>
                </a:solidFill>
                <a:latin typeface="BNPP Sans Extra Bold" pitchFamily="50" charset="0"/>
              </a:rPr>
              <a:t>, </a:t>
            </a:r>
            <a:r>
              <a:rPr lang="fr-FR" sz="2400" dirty="0" err="1" smtClean="0">
                <a:solidFill>
                  <a:srgbClr val="000000"/>
                </a:solidFill>
                <a:latin typeface="BNPP Sans Extra Bold" pitchFamily="50" charset="0"/>
              </a:rPr>
              <a:t>orElseGet</a:t>
            </a:r>
            <a:r>
              <a:rPr lang="fr-FR" sz="2400" dirty="0" smtClean="0">
                <a:solidFill>
                  <a:srgbClr val="000000"/>
                </a:solidFill>
                <a:latin typeface="BNPP Sans Extra Bold" pitchFamily="50" charset="0"/>
              </a:rPr>
              <a:t>…</a:t>
            </a:r>
            <a:endParaRPr lang="fr-FR" sz="105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98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2578" y="852985"/>
            <a:ext cx="8460000" cy="8546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>
                <a:solidFill>
                  <a:schemeClr val="bg2"/>
                </a:solidFill>
                <a:latin typeface="BNPP Sans Extra Bold" pitchFamily="50" charset="0"/>
              </a:rPr>
              <a:t>Exercice 10</a:t>
            </a:r>
            <a:r>
              <a:rPr lang="fr-FR" dirty="0">
                <a:solidFill>
                  <a:schemeClr val="bg2"/>
                </a:solidFill>
                <a:latin typeface="BNPP Sans Extra Bold" pitchFamily="50" charset="0"/>
              </a:rPr>
              <a:t/>
            </a:r>
            <a:br>
              <a:rPr lang="fr-FR" dirty="0">
                <a:solidFill>
                  <a:schemeClr val="bg2"/>
                </a:solidFill>
                <a:latin typeface="BNPP Sans Extra Bold" pitchFamily="50" charset="0"/>
              </a:rPr>
            </a:b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Refactorer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le code suivant avec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Optional</a:t>
            </a:r>
            <a:endParaRPr lang="fr-FR" dirty="0" smtClean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endParaRPr lang="fr-FR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endParaRPr lang="fr-FR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endParaRPr lang="fr-FR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endParaRPr lang="fr-FR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endParaRPr lang="fr-FR" dirty="0" smtClean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Optional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96</a:t>
            </a:fld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 rot="20725581">
            <a:off x="4687422" y="235420"/>
            <a:ext cx="1497347" cy="53654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dirty="0" smtClean="0">
                <a:solidFill>
                  <a:srgbClr val="FF0000"/>
                </a:solidFill>
                <a:latin typeface="BNPP Slab Serif Extra Bold" pitchFamily="50" charset="0"/>
              </a:rPr>
              <a:t>STREAM API REQUIRED</a:t>
            </a:r>
          </a:p>
        </p:txBody>
      </p:sp>
      <p:pic>
        <p:nvPicPr>
          <p:cNvPr id="8" name="Picture 2" descr="RÃ©sultat de recherche d'images pour &quot;code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11630"/>
            <a:ext cx="720080" cy="46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32046" y="1661489"/>
            <a:ext cx="7432873" cy="33855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public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static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Person 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itchFamily="49" charset="0"/>
                <a:cs typeface="Courier New" pitchFamily="49" charset="0"/>
              </a:rPr>
              <a:t>findPersonJDK7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(String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name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) {…}</a:t>
            </a:r>
            <a:endParaRPr kumimoji="0" lang="fr-FR" altLang="fr-FR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412599" y="2135634"/>
            <a:ext cx="7452320" cy="230832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itchFamily="49" charset="0"/>
                <a:cs typeface="Courier New" pitchFamily="49" charset="0"/>
              </a:rPr>
              <a:t>@Test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public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void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itchFamily="49" charset="0"/>
                <a:cs typeface="Courier New" pitchFamily="49" charset="0"/>
              </a:rPr>
              <a:t>given_name_find_person_with_jdk7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() {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    Person p =  </a:t>
            </a:r>
            <a:r>
              <a:rPr kumimoji="0" lang="fr-FR" altLang="fr-FR" sz="1600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findPersonJDK7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itchFamily="49" charset="0"/>
                <a:cs typeface="Courier New" pitchFamily="49" charset="0"/>
              </a:rPr>
              <a:t>"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itchFamily="49" charset="0"/>
                <a:cs typeface="Courier New" pitchFamily="49" charset="0"/>
              </a:rPr>
              <a:t>plop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itchFamily="49" charset="0"/>
                <a:cs typeface="Courier New" pitchFamily="49" charset="0"/>
              </a:rPr>
              <a:t>"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)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/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    if 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(p  !=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null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) {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       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System.</a:t>
            </a:r>
            <a:r>
              <a:rPr kumimoji="0" lang="fr-FR" altLang="fr-FR" sz="16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itchFamily="49" charset="0"/>
                <a:cs typeface="Courier New" pitchFamily="49" charset="0"/>
              </a:rPr>
              <a:t>out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.println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itchFamily="49" charset="0"/>
                <a:cs typeface="Courier New" pitchFamily="49" charset="0"/>
              </a:rPr>
              <a:t>"Name " 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+ </a:t>
            </a: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p.getFirstName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())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}</a:t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/>
            </a:r>
            <a:b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}</a:t>
            </a:r>
            <a:endParaRPr kumimoji="0" lang="fr-FR" alt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68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>
                <a:solidFill>
                  <a:schemeClr val="bg2"/>
                </a:solidFill>
                <a:latin typeface="BNPP Sans Extra Bold" pitchFamily="50" charset="0"/>
              </a:rPr>
              <a:t>Exercice 11</a:t>
            </a:r>
            <a:r>
              <a:rPr lang="fr-FR" dirty="0">
                <a:solidFill>
                  <a:schemeClr val="bg2"/>
                </a:solidFill>
                <a:latin typeface="BNPP Sans Extra Bold" pitchFamily="50" charset="0"/>
              </a:rPr>
              <a:t/>
            </a:r>
            <a:br>
              <a:rPr lang="fr-FR" dirty="0">
                <a:solidFill>
                  <a:schemeClr val="bg2"/>
                </a:solidFill>
                <a:latin typeface="BNPP Sans Extra Bold" pitchFamily="50" charset="0"/>
              </a:rPr>
            </a:b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Avec la méthode</a:t>
            </a:r>
            <a:r>
              <a:rPr lang="fr-FR" baseline="-250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 </a:t>
            </a:r>
            <a:r>
              <a:rPr lang="fr-FR" dirty="0" err="1"/>
              <a:t>Optional</a:t>
            </a:r>
            <a:r>
              <a:rPr lang="fr-FR" dirty="0"/>
              <a:t>&lt;Person&gt; </a:t>
            </a:r>
            <a:r>
              <a:rPr lang="fr-FR" dirty="0" err="1"/>
              <a:t>findPerson</a:t>
            </a:r>
            <a:r>
              <a:rPr lang="fr-FR" dirty="0"/>
              <a:t>(String </a:t>
            </a:r>
            <a:r>
              <a:rPr lang="fr-FR" dirty="0" err="1"/>
              <a:t>name</a:t>
            </a:r>
            <a:r>
              <a:rPr lang="fr-FR" dirty="0" smtClean="0"/>
              <a:t>)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Ecrivez le code équivalent, mais avec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Optional</a:t>
            </a:r>
            <a:endParaRPr lang="fr-FR" dirty="0" smtClean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endParaRPr lang="fr-FR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endParaRPr lang="fr-FR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endParaRPr lang="fr-FR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endParaRPr lang="fr-FR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endParaRPr lang="fr-FR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endParaRPr lang="fr-FR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  <a:p>
            <a:pPr marL="0" indent="0">
              <a:buNone/>
            </a:pPr>
            <a:endParaRPr lang="fr-FR" dirty="0" smtClean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Optional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97</a:t>
            </a:fld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 rot="20725581">
            <a:off x="4687422" y="235420"/>
            <a:ext cx="1497347" cy="53654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dirty="0" smtClean="0">
                <a:solidFill>
                  <a:srgbClr val="FF0000"/>
                </a:solidFill>
                <a:latin typeface="BNPP Slab Serif Extra Bold" pitchFamily="50" charset="0"/>
              </a:rPr>
              <a:t>STREAM API REQUIRED</a:t>
            </a:r>
          </a:p>
        </p:txBody>
      </p:sp>
      <p:pic>
        <p:nvPicPr>
          <p:cNvPr id="8" name="Picture 2" descr="RÃ©sultat de recherche d'images pour &quot;code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11630"/>
            <a:ext cx="720080" cy="46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95536" y="1779662"/>
            <a:ext cx="8172400" cy="70788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Person p = </a:t>
            </a:r>
            <a:r>
              <a:rPr kumimoji="0" lang="fr-FR" altLang="fr-FR" sz="1000" b="0" i="1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findPersonJDK7</a:t>
            </a:r>
            <a:r>
              <a:rPr kumimoji="0" lang="fr-FR" altLang="fr-FR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fr-FR" altLang="fr-FR" sz="10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itchFamily="49" charset="0"/>
                <a:cs typeface="Courier New" pitchFamily="49" charset="0"/>
              </a:rPr>
              <a:t>"plop"</a:t>
            </a:r>
            <a:r>
              <a:rPr kumimoji="0" lang="fr-FR" altLang="fr-FR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)</a:t>
            </a:r>
            <a:r>
              <a:rPr kumimoji="0" lang="fr-FR" altLang="fr-FR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fr-FR" altLang="fr-FR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if </a:t>
            </a:r>
            <a:r>
              <a:rPr kumimoji="0" lang="fr-FR" altLang="fr-FR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(p == </a:t>
            </a:r>
            <a:r>
              <a:rPr kumimoji="0" lang="fr-FR" altLang="fr-FR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null</a:t>
            </a:r>
            <a:r>
              <a:rPr kumimoji="0" lang="fr-FR" altLang="fr-FR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) {</a:t>
            </a:r>
            <a:br>
              <a:rPr kumimoji="0" lang="fr-FR" altLang="fr-FR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    p = </a:t>
            </a:r>
            <a:r>
              <a:rPr kumimoji="0" lang="fr-FR" altLang="fr-FR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new </a:t>
            </a:r>
            <a:r>
              <a:rPr kumimoji="0" lang="fr-FR" altLang="fr-FR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Person(</a:t>
            </a:r>
            <a:r>
              <a:rPr kumimoji="0" lang="fr-FR" altLang="fr-FR" sz="10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itchFamily="49" charset="0"/>
                <a:cs typeface="Courier New" pitchFamily="49" charset="0"/>
              </a:rPr>
              <a:t>"john"</a:t>
            </a:r>
            <a:r>
              <a:rPr kumimoji="0" lang="fr-FR" altLang="fr-FR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fr-FR" altLang="fr-FR" sz="10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itchFamily="49" charset="0"/>
                <a:cs typeface="Courier New" pitchFamily="49" charset="0"/>
              </a:rPr>
              <a:t>"doe"</a:t>
            </a:r>
            <a:r>
              <a:rPr kumimoji="0" lang="fr-FR" altLang="fr-FR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fr-FR" altLang="fr-FR" sz="1000" b="0" i="0" u="none" strike="noStrike" cap="none" normalizeH="0" baseline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itchFamily="49" charset="0"/>
                <a:cs typeface="Courier New" pitchFamily="49" charset="0"/>
              </a:rPr>
              <a:t>0</a:t>
            </a:r>
            <a:r>
              <a:rPr kumimoji="0" lang="fr-FR" altLang="fr-FR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)</a:t>
            </a:r>
            <a:r>
              <a:rPr kumimoji="0" lang="fr-FR" altLang="fr-FR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fr-FR" altLang="fr-FR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fr-FR" altLang="fr-FR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itchFamily="49" charset="0"/>
                <a:cs typeface="Courier New" pitchFamily="49" charset="0"/>
              </a:rPr>
              <a:t>}</a:t>
            </a: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53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1"/>
          <p:cNvSpPr txBox="1">
            <a:spLocks/>
          </p:cNvSpPr>
          <p:nvPr/>
        </p:nvSpPr>
        <p:spPr>
          <a:xfrm>
            <a:off x="0" y="336352"/>
            <a:ext cx="9144000" cy="86409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Lucida Grande"/>
              <a:buChar char="●"/>
              <a:tabLst/>
              <a:defRPr sz="18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1pPr>
            <a:lvl2pPr marL="358775" marR="0" indent="-1793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tabLst/>
              <a:defRPr sz="1600" kern="1200">
                <a:solidFill>
                  <a:srgbClr val="323334"/>
                </a:solidFill>
                <a:latin typeface="+mn-lt"/>
                <a:ea typeface="+mn-ea"/>
                <a:cs typeface="+mn-cs"/>
              </a:defRPr>
            </a:lvl2pPr>
            <a:lvl3pPr marL="538163" marR="0" indent="-1825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/>
              <a:buChar char="•"/>
              <a:tabLst/>
              <a:defRPr sz="14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8" marR="0" indent="-17303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3175" marR="0" indent="476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Grande"/>
              <a:buNone/>
            </a:pPr>
            <a:r>
              <a:rPr lang="fr-FR" sz="4000" dirty="0" smtClean="0">
                <a:solidFill>
                  <a:schemeClr val="bg1">
                    <a:lumMod val="50000"/>
                  </a:schemeClr>
                </a:solidFill>
                <a:latin typeface="BNPP Sans Extra Bold" pitchFamily="50" charset="0"/>
              </a:rPr>
              <a:t>Le reste de la boite à outils Java 8</a:t>
            </a:r>
            <a:endParaRPr lang="fr-FR" sz="3200" dirty="0">
              <a:solidFill>
                <a:schemeClr val="bg1">
                  <a:lumMod val="50000"/>
                </a:schemeClr>
              </a:solidFill>
              <a:latin typeface="BNPP Sans Extra Bold" pitchFamily="50" charset="0"/>
            </a:endParaRPr>
          </a:p>
        </p:txBody>
      </p:sp>
      <p:pic>
        <p:nvPicPr>
          <p:cNvPr id="12292" name="Picture 4" descr="Image associÃ©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26" b="22540"/>
          <a:stretch/>
        </p:blipFill>
        <p:spPr bwMode="auto">
          <a:xfrm>
            <a:off x="-14833" y="1143000"/>
            <a:ext cx="9158833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83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Java 8 </a:t>
            </a:r>
            <a:r>
              <a:rPr lang="fr-FR" dirty="0" err="1" smtClean="0"/>
              <a:t>other</a:t>
            </a:r>
            <a:r>
              <a:rPr lang="fr-FR" dirty="0" smtClean="0"/>
              <a:t> news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Java depuis les tranchées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99</a:t>
            </a:fld>
            <a:endParaRPr lang="fr-FR" dirty="0"/>
          </a:p>
        </p:txBody>
      </p:sp>
      <p:sp>
        <p:nvSpPr>
          <p:cNvPr id="3" name="Rectangle à coins arrondis 2"/>
          <p:cNvSpPr/>
          <p:nvPr/>
        </p:nvSpPr>
        <p:spPr>
          <a:xfrm>
            <a:off x="323528" y="1131590"/>
            <a:ext cx="2448272" cy="50405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000" dirty="0" smtClean="0">
                <a:solidFill>
                  <a:schemeClr val="tx1"/>
                </a:solidFill>
                <a:latin typeface="BNPP Slab Serif Extra Bold" pitchFamily="50" charset="0"/>
              </a:rPr>
              <a:t>Java Time API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604404" y="1851670"/>
            <a:ext cx="1886520" cy="576064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BNPP Slab Serif Extra Bold" pitchFamily="50" charset="0"/>
              </a:rPr>
              <a:t>Améliorations de l’API Collection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288256" y="2715766"/>
            <a:ext cx="1835472" cy="864096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dirty="0" smtClean="0">
                <a:solidFill>
                  <a:schemeClr val="tx1"/>
                </a:solidFill>
                <a:latin typeface="BNPP Slab Serif Extra Bold" pitchFamily="50" charset="0"/>
              </a:rPr>
              <a:t>Améliorations de Java IO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2507816" y="4011910"/>
            <a:ext cx="2232248" cy="432048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chemeClr val="tx1"/>
                </a:solidFill>
                <a:latin typeface="BNPP Slab Serif Extra Bold" pitchFamily="50" charset="0"/>
              </a:rPr>
              <a:t>Diverses améliorations</a:t>
            </a:r>
          </a:p>
        </p:txBody>
      </p:sp>
      <p:sp>
        <p:nvSpPr>
          <p:cNvPr id="12" name="Rectangle à coins arrondis 11"/>
          <p:cNvSpPr/>
          <p:nvPr/>
        </p:nvSpPr>
        <p:spPr>
          <a:xfrm>
            <a:off x="719572" y="3723878"/>
            <a:ext cx="1656184" cy="72008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BNPP Slab Serif Extra Bold" pitchFamily="50" charset="0"/>
              </a:rPr>
              <a:t>Améliorations de l’API Concurrent</a:t>
            </a:r>
          </a:p>
        </p:txBody>
      </p:sp>
      <p:sp>
        <p:nvSpPr>
          <p:cNvPr id="10" name="Rectangle à coins arrondis 9"/>
          <p:cNvSpPr/>
          <p:nvPr/>
        </p:nvSpPr>
        <p:spPr>
          <a:xfrm>
            <a:off x="2987824" y="1131590"/>
            <a:ext cx="2808312" cy="864096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000" dirty="0" smtClean="0">
                <a:solidFill>
                  <a:schemeClr val="tx1"/>
                </a:solidFill>
                <a:latin typeface="BNPP Slab Serif Extra Bold" pitchFamily="50" charset="0"/>
              </a:rPr>
              <a:t>Interface fonctionnelle</a:t>
            </a:r>
          </a:p>
        </p:txBody>
      </p:sp>
      <p:sp>
        <p:nvSpPr>
          <p:cNvPr id="13" name="Rectangle à coins arrondis 12"/>
          <p:cNvSpPr/>
          <p:nvPr/>
        </p:nvSpPr>
        <p:spPr>
          <a:xfrm>
            <a:off x="2627784" y="2196604"/>
            <a:ext cx="3168352" cy="152727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000" dirty="0" err="1" smtClean="0">
                <a:solidFill>
                  <a:schemeClr val="tx1"/>
                </a:solidFill>
                <a:latin typeface="BNPP Slab Serif Extra Bold" pitchFamily="50" charset="0"/>
              </a:rPr>
              <a:t>Lambdas</a:t>
            </a:r>
            <a:endParaRPr lang="fr-FR" sz="2000" dirty="0" smtClean="0">
              <a:solidFill>
                <a:schemeClr val="tx1"/>
              </a:solidFill>
              <a:latin typeface="BNPP Slab Serif Extra Bold" pitchFamily="50" charset="0"/>
            </a:endParaRPr>
          </a:p>
        </p:txBody>
      </p:sp>
      <p:sp>
        <p:nvSpPr>
          <p:cNvPr id="14" name="Rectangle à coins arrondis 13"/>
          <p:cNvSpPr/>
          <p:nvPr/>
        </p:nvSpPr>
        <p:spPr>
          <a:xfrm>
            <a:off x="6012160" y="1116608"/>
            <a:ext cx="2448272" cy="332735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000" dirty="0" err="1" smtClean="0">
                <a:solidFill>
                  <a:schemeClr val="tx1"/>
                </a:solidFill>
                <a:latin typeface="BNPP Slab Serif Extra Bold" pitchFamily="50" charset="0"/>
              </a:rPr>
              <a:t>Streams</a:t>
            </a:r>
            <a:endParaRPr lang="fr-FR" sz="2000" dirty="0" smtClean="0">
              <a:solidFill>
                <a:schemeClr val="tx1"/>
              </a:solidFill>
              <a:latin typeface="BNPP Slab Serif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37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60105-ITG-charte-169-FR">
  <a:themeElements>
    <a:clrScheme name="151222_ITG">
      <a:dk1>
        <a:srgbClr val="646567"/>
      </a:dk1>
      <a:lt1>
        <a:srgbClr val="FFFFFF"/>
      </a:lt1>
      <a:dk2>
        <a:srgbClr val="00925B"/>
      </a:dk2>
      <a:lt2>
        <a:srgbClr val="00B1B7"/>
      </a:lt2>
      <a:accent1>
        <a:srgbClr val="4FAF6C"/>
      </a:accent1>
      <a:accent2>
        <a:srgbClr val="1B9195"/>
      </a:accent2>
      <a:accent3>
        <a:srgbClr val="97BF0D"/>
      </a:accent3>
      <a:accent4>
        <a:srgbClr val="82368C"/>
      </a:accent4>
      <a:accent5>
        <a:srgbClr val="EE7203"/>
      </a:accent5>
      <a:accent6>
        <a:srgbClr val="1D71B8"/>
      </a:accent6>
      <a:hlink>
        <a:srgbClr val="E8527C"/>
      </a:hlink>
      <a:folHlink>
        <a:srgbClr val="D4D700"/>
      </a:folHlink>
    </a:clrScheme>
    <a:fontScheme name="BNPP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>
          <a:noFill/>
        </a:ln>
      </a:spPr>
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dirty="0" smtClean="0">
            <a:solidFill>
              <a:schemeClr val="accent4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160105-ITG-charte-169-FR">
  <a:themeElements>
    <a:clrScheme name="151222_ITG">
      <a:dk1>
        <a:srgbClr val="646567"/>
      </a:dk1>
      <a:lt1>
        <a:srgbClr val="FFFFFF"/>
      </a:lt1>
      <a:dk2>
        <a:srgbClr val="00925B"/>
      </a:dk2>
      <a:lt2>
        <a:srgbClr val="00B1B7"/>
      </a:lt2>
      <a:accent1>
        <a:srgbClr val="4FAF6C"/>
      </a:accent1>
      <a:accent2>
        <a:srgbClr val="1B9195"/>
      </a:accent2>
      <a:accent3>
        <a:srgbClr val="97BF0D"/>
      </a:accent3>
      <a:accent4>
        <a:srgbClr val="82368C"/>
      </a:accent4>
      <a:accent5>
        <a:srgbClr val="EE7203"/>
      </a:accent5>
      <a:accent6>
        <a:srgbClr val="1D71B8"/>
      </a:accent6>
      <a:hlink>
        <a:srgbClr val="E8527C"/>
      </a:hlink>
      <a:folHlink>
        <a:srgbClr val="D4D700"/>
      </a:folHlink>
    </a:clrScheme>
    <a:fontScheme name="BNPP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>
          <a:noFill/>
        </a:ln>
      </a:spPr>
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dirty="0" smtClean="0">
            <a:solidFill>
              <a:schemeClr val="accent4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2_160105-ITG-charte-169-FR">
  <a:themeElements>
    <a:clrScheme name="151222_ITG">
      <a:dk1>
        <a:srgbClr val="646567"/>
      </a:dk1>
      <a:lt1>
        <a:srgbClr val="FFFFFF"/>
      </a:lt1>
      <a:dk2>
        <a:srgbClr val="00925B"/>
      </a:dk2>
      <a:lt2>
        <a:srgbClr val="00B1B7"/>
      </a:lt2>
      <a:accent1>
        <a:srgbClr val="4FAF6C"/>
      </a:accent1>
      <a:accent2>
        <a:srgbClr val="1B9195"/>
      </a:accent2>
      <a:accent3>
        <a:srgbClr val="97BF0D"/>
      </a:accent3>
      <a:accent4>
        <a:srgbClr val="82368C"/>
      </a:accent4>
      <a:accent5>
        <a:srgbClr val="EE7203"/>
      </a:accent5>
      <a:accent6>
        <a:srgbClr val="1D71B8"/>
      </a:accent6>
      <a:hlink>
        <a:srgbClr val="E8527C"/>
      </a:hlink>
      <a:folHlink>
        <a:srgbClr val="D4D700"/>
      </a:folHlink>
    </a:clrScheme>
    <a:fontScheme name="BNPP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>
          <a:noFill/>
        </a:ln>
      </a:spPr>
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dirty="0" smtClean="0">
            <a:solidFill>
              <a:schemeClr val="accent4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14042</TotalTime>
  <Words>5622</Words>
  <Application>Microsoft Office PowerPoint</Application>
  <PresentationFormat>Affichage à l'écran (16:9)</PresentationFormat>
  <Paragraphs>1569</Paragraphs>
  <Slides>158</Slides>
  <Notes>82</Notes>
  <HiddenSlides>9</HiddenSlides>
  <MMClips>0</MMClips>
  <ScaleCrop>false</ScaleCrop>
  <HeadingPairs>
    <vt:vector size="4" baseType="variant">
      <vt:variant>
        <vt:lpstr>Thème</vt:lpstr>
      </vt:variant>
      <vt:variant>
        <vt:i4>3</vt:i4>
      </vt:variant>
      <vt:variant>
        <vt:lpstr>Titres des diapositives</vt:lpstr>
      </vt:variant>
      <vt:variant>
        <vt:i4>158</vt:i4>
      </vt:variant>
    </vt:vector>
  </HeadingPairs>
  <TitlesOfParts>
    <vt:vector size="161" baseType="lpstr">
      <vt:lpstr>160105-ITG-charte-169-FR</vt:lpstr>
      <vt:lpstr>1_160105-ITG-charte-169-FR</vt:lpstr>
      <vt:lpstr>2_160105-ITG-charte-169-FR</vt:lpstr>
      <vt:lpstr>Présentation PowerPoint</vt:lpstr>
      <vt:lpstr>Julien Goullon</vt:lpstr>
      <vt:lpstr>Un peu d’histoire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Java 8: codename Spider</vt:lpstr>
      <vt:lpstr>Nouveau rythme</vt:lpstr>
      <vt:lpstr>Java 8 other news</vt:lpstr>
      <vt:lpstr>Présentation PowerPoint</vt:lpstr>
      <vt:lpstr>En route vers l’API Stream</vt:lpstr>
      <vt:lpstr>Présentation PowerPoint</vt:lpstr>
      <vt:lpstr>La programmation fonctionnelle</vt:lpstr>
      <vt:lpstr>La programmation fonctionnelle</vt:lpstr>
      <vt:lpstr>La programmation fonctionnelle</vt:lpstr>
      <vt:lpstr>Présentation PowerPoint</vt:lpstr>
      <vt:lpstr>Présentation PowerPoint</vt:lpstr>
      <vt:lpstr>Présentation PowerPoint</vt:lpstr>
      <vt:lpstr>Les interfaces fonctionnelles</vt:lpstr>
      <vt:lpstr>Les interfaces fonctionnelles</vt:lpstr>
      <vt:lpstr>Les interfaces fonctionnelles</vt:lpstr>
      <vt:lpstr>Les interfaces fonctionnelles</vt:lpstr>
      <vt:lpstr>Les interfaces fonctionnelles</vt:lpstr>
      <vt:lpstr>Les lambdas</vt:lpstr>
      <vt:lpstr>Les lambdas</vt:lpstr>
      <vt:lpstr>Les lambdas</vt:lpstr>
      <vt:lpstr>Les lambdas en syntaxe</vt:lpstr>
      <vt:lpstr>Les références de méthodes</vt:lpstr>
      <vt:lpstr>Présentation PowerPoint</vt:lpstr>
      <vt:lpstr>Présentation PowerPoint</vt:lpstr>
      <vt:lpstr>Présentation PowerPoint</vt:lpstr>
      <vt:lpstr>Les lambdas</vt:lpstr>
      <vt:lpstr>L’API Stream</vt:lpstr>
      <vt:lpstr>L’API Stream</vt:lpstr>
      <vt:lpstr>Présentation PowerPoint</vt:lpstr>
      <vt:lpstr>Présentation PowerPoint</vt:lpstr>
      <vt:lpstr>L’API Stream</vt:lpstr>
      <vt:lpstr>L’API Stream</vt:lpstr>
      <vt:lpstr>L’API Stream in a nutshell</vt:lpstr>
      <vt:lpstr>What is a Stream ?</vt:lpstr>
      <vt:lpstr>Présentation PowerPoint</vt:lpstr>
      <vt:lpstr>Créer un Stream</vt:lpstr>
      <vt:lpstr>Présentation PowerPoint</vt:lpstr>
      <vt:lpstr>L’API Stream</vt:lpstr>
      <vt:lpstr>Les opérations</vt:lpstr>
      <vt:lpstr>Les opérations</vt:lpstr>
      <vt:lpstr>Les opérations</vt:lpstr>
      <vt:lpstr>Quoi faire avec un Stream ?</vt:lpstr>
      <vt:lpstr>Quoi faire avec un Stream ?</vt:lpstr>
      <vt:lpstr>Présentation PowerPoint</vt:lpstr>
      <vt:lpstr>L’API Stream</vt:lpstr>
      <vt:lpstr>L’API Stream</vt:lpstr>
      <vt:lpstr>L’API Stream</vt:lpstr>
      <vt:lpstr>Dans quel ordre ?</vt:lpstr>
      <vt:lpstr>Dans quel ordre ?</vt:lpstr>
      <vt:lpstr>Dans quel ordre ?</vt:lpstr>
      <vt:lpstr>Map later rule !</vt:lpstr>
      <vt:lpstr>Présentation PowerPoint</vt:lpstr>
      <vt:lpstr>Présentation PowerPoint</vt:lpstr>
      <vt:lpstr>Présentation PowerPoint</vt:lpstr>
      <vt:lpstr>Les performances</vt:lpstr>
      <vt:lpstr>Les performances</vt:lpstr>
      <vt:lpstr>Présentation PowerPoint</vt:lpstr>
      <vt:lpstr>Qu’est-ce qu’une monade ?</vt:lpstr>
      <vt:lpstr>Les // Streams</vt:lpstr>
      <vt:lpstr>Les // Streams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Java.util.Optional</vt:lpstr>
      <vt:lpstr>Java.util.Optional</vt:lpstr>
      <vt:lpstr>Java.util.Optional</vt:lpstr>
      <vt:lpstr>Java.util.Optional</vt:lpstr>
      <vt:lpstr>Java.util.Optional</vt:lpstr>
      <vt:lpstr>Java.util.Optional</vt:lpstr>
      <vt:lpstr>Java.util.Optional</vt:lpstr>
      <vt:lpstr>Java.util.Optional</vt:lpstr>
      <vt:lpstr>Java.util.Optional</vt:lpstr>
      <vt:lpstr>Java.util.Optional</vt:lpstr>
      <vt:lpstr>Présentation PowerPoint</vt:lpstr>
      <vt:lpstr>Présentation PowerPoint</vt:lpstr>
      <vt:lpstr>Optional</vt:lpstr>
      <vt:lpstr>Optional</vt:lpstr>
      <vt:lpstr>Présentation PowerPoint</vt:lpstr>
      <vt:lpstr>Java 8 other news</vt:lpstr>
      <vt:lpstr>Présentation PowerPoint</vt:lpstr>
      <vt:lpstr>Présentation PowerPoint</vt:lpstr>
      <vt:lpstr>Présentation PowerPoint</vt:lpstr>
      <vt:lpstr>Java Time API</vt:lpstr>
      <vt:lpstr>Java Time API</vt:lpstr>
      <vt:lpstr>Java Time API</vt:lpstr>
      <vt:lpstr>Java Time API</vt:lpstr>
      <vt:lpstr>Java Time API</vt:lpstr>
      <vt:lpstr>Présentation PowerPoint</vt:lpstr>
      <vt:lpstr>Optional</vt:lpstr>
      <vt:lpstr>Présentation PowerPoint</vt:lpstr>
      <vt:lpstr>L’API Collection</vt:lpstr>
      <vt:lpstr>L’API Collection et les Map</vt:lpstr>
      <vt:lpstr>L’API Concurrency</vt:lpstr>
      <vt:lpstr>Java IO &amp; NIO</vt:lpstr>
      <vt:lpstr>StringJoiner</vt:lpstr>
      <vt:lpstr>Java IO &amp; NIO</vt:lpstr>
      <vt:lpstr>Présentation PowerPoint</vt:lpstr>
      <vt:lpstr>Présentation PowerPoint</vt:lpstr>
      <vt:lpstr>Java 9 JIGSAW project</vt:lpstr>
      <vt:lpstr>Java 9 JIGSAW project</vt:lpstr>
      <vt:lpstr>Les modules</vt:lpstr>
      <vt:lpstr>Quels impacts ?</vt:lpstr>
      <vt:lpstr>Les modules</vt:lpstr>
      <vt:lpstr>Présentation PowerPoint</vt:lpstr>
      <vt:lpstr>Java 9 Jigsaw project</vt:lpstr>
      <vt:lpstr>Java 9 Jigsaw project</vt:lpstr>
      <vt:lpstr>Java 9 Jigsaw project</vt:lpstr>
      <vt:lpstr>Java 9 Jigsaw project</vt:lpstr>
      <vt:lpstr>Java 9 Jigsaw project</vt:lpstr>
      <vt:lpstr>Java 9 Jigsaw project</vt:lpstr>
      <vt:lpstr>Java 9 Jigsaw project</vt:lpstr>
      <vt:lpstr>Présentation PowerPoint</vt:lpstr>
      <vt:lpstr>Présentation PowerPoint</vt:lpstr>
      <vt:lpstr>Modules automatiques</vt:lpstr>
      <vt:lpstr>Unnamed module</vt:lpstr>
      <vt:lpstr>Migrer vers Java 9 oui, mais attention…</vt:lpstr>
      <vt:lpstr>Java 9 SPI</vt:lpstr>
      <vt:lpstr>Pourquoi Java 9 ?</vt:lpstr>
      <vt:lpstr>Les autres nouveautés de Java 9</vt:lpstr>
      <vt:lpstr>Présentation PowerPoint</vt:lpstr>
      <vt:lpstr>Java 10</vt:lpstr>
      <vt:lpstr>Local-Variable Type Inference</vt:lpstr>
      <vt:lpstr>Présentation PowerPoint</vt:lpstr>
      <vt:lpstr>Petit rappel de java7</vt:lpstr>
      <vt:lpstr>Java 10</vt:lpstr>
      <vt:lpstr>Java 7 main features</vt:lpstr>
      <vt:lpstr>Ressources</vt:lpstr>
      <vt:lpstr>ressources</vt:lpstr>
      <vt:lpstr>Java 7 main features</vt:lpstr>
      <vt:lpstr>L’atelier</vt:lpstr>
      <vt:lpstr>L’API Stream: les bases</vt:lpstr>
      <vt:lpstr>L’API Stream: les collectors</vt:lpstr>
      <vt:lpstr>Un peu d’utilitaires</vt:lpstr>
      <vt:lpstr>Un peu d’utilitaires</vt:lpstr>
      <vt:lpstr>Un peu d’utilitaires</vt:lpstr>
      <vt:lpstr>Un peu d’utilitaires</vt:lpstr>
      <vt:lpstr>Les interface fonctionnelles</vt:lpstr>
      <vt:lpstr>L’API Stream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ChristineB</dc:creator>
  <cp:lastModifiedBy>995388</cp:lastModifiedBy>
  <cp:revision>719</cp:revision>
  <cp:lastPrinted>2015-12-23T10:24:34Z</cp:lastPrinted>
  <dcterms:created xsi:type="dcterms:W3CDTF">2015-02-23T17:08:44Z</dcterms:created>
  <dcterms:modified xsi:type="dcterms:W3CDTF">2018-08-21T13:56:42Z</dcterms:modified>
</cp:coreProperties>
</file>